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0"/>
  </p:notesMasterIdLst>
  <p:handoutMasterIdLst>
    <p:handoutMasterId r:id="rId141"/>
  </p:handoutMasterIdLst>
  <p:sldIdLst>
    <p:sldId id="267" r:id="rId2"/>
    <p:sldId id="278" r:id="rId3"/>
    <p:sldId id="268" r:id="rId4"/>
    <p:sldId id="279" r:id="rId5"/>
    <p:sldId id="355" r:id="rId6"/>
    <p:sldId id="276" r:id="rId7"/>
    <p:sldId id="357" r:id="rId8"/>
    <p:sldId id="281" r:id="rId9"/>
    <p:sldId id="356" r:id="rId10"/>
    <p:sldId id="358" r:id="rId11"/>
    <p:sldId id="282" r:id="rId12"/>
    <p:sldId id="359" r:id="rId13"/>
    <p:sldId id="360" r:id="rId14"/>
    <p:sldId id="361" r:id="rId15"/>
    <p:sldId id="362" r:id="rId16"/>
    <p:sldId id="363" r:id="rId17"/>
    <p:sldId id="364" r:id="rId18"/>
    <p:sldId id="285" r:id="rId19"/>
    <p:sldId id="365" r:id="rId20"/>
    <p:sldId id="366" r:id="rId21"/>
    <p:sldId id="367" r:id="rId22"/>
    <p:sldId id="286" r:id="rId23"/>
    <p:sldId id="368" r:id="rId24"/>
    <p:sldId id="369" r:id="rId25"/>
    <p:sldId id="370" r:id="rId26"/>
    <p:sldId id="287" r:id="rId27"/>
    <p:sldId id="291" r:id="rId28"/>
    <p:sldId id="373" r:id="rId29"/>
    <p:sldId id="374" r:id="rId30"/>
    <p:sldId id="375" r:id="rId31"/>
    <p:sldId id="377" r:id="rId32"/>
    <p:sldId id="378" r:id="rId33"/>
    <p:sldId id="293" r:id="rId34"/>
    <p:sldId id="292" r:id="rId35"/>
    <p:sldId id="372" r:id="rId36"/>
    <p:sldId id="371" r:id="rId37"/>
    <p:sldId id="376" r:id="rId38"/>
    <p:sldId id="379" r:id="rId39"/>
    <p:sldId id="385" r:id="rId40"/>
    <p:sldId id="386" r:id="rId41"/>
    <p:sldId id="387" r:id="rId42"/>
    <p:sldId id="388" r:id="rId43"/>
    <p:sldId id="389" r:id="rId44"/>
    <p:sldId id="390" r:id="rId45"/>
    <p:sldId id="380" r:id="rId46"/>
    <p:sldId id="381" r:id="rId47"/>
    <p:sldId id="382" r:id="rId48"/>
    <p:sldId id="290" r:id="rId49"/>
    <p:sldId id="383" r:id="rId50"/>
    <p:sldId id="384" r:id="rId51"/>
    <p:sldId id="391" r:id="rId52"/>
    <p:sldId id="295" r:id="rId53"/>
    <p:sldId id="296" r:id="rId54"/>
    <p:sldId id="297" r:id="rId55"/>
    <p:sldId id="298" r:id="rId56"/>
    <p:sldId id="299" r:id="rId57"/>
    <p:sldId id="301" r:id="rId58"/>
    <p:sldId id="302" r:id="rId59"/>
    <p:sldId id="303" r:id="rId60"/>
    <p:sldId id="392" r:id="rId61"/>
    <p:sldId id="393" r:id="rId62"/>
    <p:sldId id="304" r:id="rId63"/>
    <p:sldId id="395" r:id="rId64"/>
    <p:sldId id="394" r:id="rId65"/>
    <p:sldId id="396" r:id="rId66"/>
    <p:sldId id="397" r:id="rId67"/>
    <p:sldId id="398" r:id="rId68"/>
    <p:sldId id="399" r:id="rId69"/>
    <p:sldId id="400" r:id="rId70"/>
    <p:sldId id="401" r:id="rId71"/>
    <p:sldId id="402" r:id="rId72"/>
    <p:sldId id="403" r:id="rId73"/>
    <p:sldId id="404" r:id="rId74"/>
    <p:sldId id="405" r:id="rId75"/>
    <p:sldId id="406" r:id="rId76"/>
    <p:sldId id="407" r:id="rId77"/>
    <p:sldId id="308" r:id="rId78"/>
    <p:sldId id="418" r:id="rId79"/>
    <p:sldId id="310" r:id="rId80"/>
    <p:sldId id="311" r:id="rId81"/>
    <p:sldId id="312" r:id="rId82"/>
    <p:sldId id="332" r:id="rId83"/>
    <p:sldId id="313" r:id="rId84"/>
    <p:sldId id="314" r:id="rId85"/>
    <p:sldId id="315" r:id="rId86"/>
    <p:sldId id="316" r:id="rId87"/>
    <p:sldId id="317" r:id="rId88"/>
    <p:sldId id="318" r:id="rId89"/>
    <p:sldId id="319" r:id="rId90"/>
    <p:sldId id="320" r:id="rId91"/>
    <p:sldId id="321" r:id="rId92"/>
    <p:sldId id="322" r:id="rId93"/>
    <p:sldId id="323" r:id="rId94"/>
    <p:sldId id="324" r:id="rId95"/>
    <p:sldId id="325" r:id="rId96"/>
    <p:sldId id="326" r:id="rId97"/>
    <p:sldId id="327" r:id="rId98"/>
    <p:sldId id="328" r:id="rId99"/>
    <p:sldId id="329" r:id="rId100"/>
    <p:sldId id="330" r:id="rId101"/>
    <p:sldId id="331" r:id="rId102"/>
    <p:sldId id="339" r:id="rId103"/>
    <p:sldId id="340" r:id="rId104"/>
    <p:sldId id="341" r:id="rId105"/>
    <p:sldId id="409" r:id="rId106"/>
    <p:sldId id="408" r:id="rId107"/>
    <p:sldId id="333" r:id="rId108"/>
    <p:sldId id="411" r:id="rId109"/>
    <p:sldId id="410" r:id="rId110"/>
    <p:sldId id="334" r:id="rId111"/>
    <p:sldId id="342" r:id="rId112"/>
    <p:sldId id="343" r:id="rId113"/>
    <p:sldId id="344" r:id="rId114"/>
    <p:sldId id="345" r:id="rId115"/>
    <p:sldId id="412" r:id="rId116"/>
    <p:sldId id="346" r:id="rId117"/>
    <p:sldId id="413" r:id="rId118"/>
    <p:sldId id="414" r:id="rId119"/>
    <p:sldId id="347" r:id="rId120"/>
    <p:sldId id="415" r:id="rId121"/>
    <p:sldId id="416" r:id="rId122"/>
    <p:sldId id="417" r:id="rId123"/>
    <p:sldId id="348" r:id="rId124"/>
    <p:sldId id="349" r:id="rId125"/>
    <p:sldId id="419" r:id="rId126"/>
    <p:sldId id="351" r:id="rId127"/>
    <p:sldId id="421" r:id="rId128"/>
    <p:sldId id="422" r:id="rId129"/>
    <p:sldId id="423" r:id="rId130"/>
    <p:sldId id="424" r:id="rId131"/>
    <p:sldId id="425" r:id="rId132"/>
    <p:sldId id="426" r:id="rId133"/>
    <p:sldId id="427" r:id="rId134"/>
    <p:sldId id="428" r:id="rId135"/>
    <p:sldId id="429" r:id="rId136"/>
    <p:sldId id="430" r:id="rId137"/>
    <p:sldId id="420" r:id="rId138"/>
    <p:sldId id="352" r:id="rId1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B791E3-0E5C-4F90-9F6B-D08867D7696C}">
          <p14:sldIdLst>
            <p14:sldId id="267"/>
            <p14:sldId id="278"/>
            <p14:sldId id="268"/>
            <p14:sldId id="279"/>
            <p14:sldId id="355"/>
            <p14:sldId id="276"/>
            <p14:sldId id="357"/>
            <p14:sldId id="281"/>
            <p14:sldId id="356"/>
            <p14:sldId id="358"/>
            <p14:sldId id="282"/>
            <p14:sldId id="359"/>
            <p14:sldId id="360"/>
            <p14:sldId id="361"/>
            <p14:sldId id="362"/>
            <p14:sldId id="363"/>
            <p14:sldId id="364"/>
            <p14:sldId id="285"/>
            <p14:sldId id="365"/>
            <p14:sldId id="366"/>
            <p14:sldId id="367"/>
            <p14:sldId id="286"/>
            <p14:sldId id="368"/>
            <p14:sldId id="369"/>
            <p14:sldId id="370"/>
            <p14:sldId id="287"/>
            <p14:sldId id="291"/>
            <p14:sldId id="373"/>
            <p14:sldId id="374"/>
            <p14:sldId id="375"/>
            <p14:sldId id="377"/>
            <p14:sldId id="378"/>
            <p14:sldId id="293"/>
            <p14:sldId id="292"/>
            <p14:sldId id="372"/>
            <p14:sldId id="371"/>
            <p14:sldId id="376"/>
            <p14:sldId id="379"/>
            <p14:sldId id="385"/>
            <p14:sldId id="386"/>
            <p14:sldId id="387"/>
            <p14:sldId id="388"/>
            <p14:sldId id="389"/>
            <p14:sldId id="390"/>
            <p14:sldId id="380"/>
            <p14:sldId id="381"/>
            <p14:sldId id="382"/>
            <p14:sldId id="290"/>
            <p14:sldId id="383"/>
            <p14:sldId id="384"/>
            <p14:sldId id="391"/>
            <p14:sldId id="295"/>
            <p14:sldId id="296"/>
            <p14:sldId id="297"/>
            <p14:sldId id="298"/>
            <p14:sldId id="299"/>
            <p14:sldId id="301"/>
            <p14:sldId id="302"/>
            <p14:sldId id="303"/>
            <p14:sldId id="392"/>
            <p14:sldId id="393"/>
            <p14:sldId id="304"/>
            <p14:sldId id="395"/>
            <p14:sldId id="394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308"/>
            <p14:sldId id="418"/>
            <p14:sldId id="310"/>
            <p14:sldId id="311"/>
            <p14:sldId id="312"/>
            <p14:sldId id="33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9"/>
            <p14:sldId id="340"/>
            <p14:sldId id="341"/>
            <p14:sldId id="409"/>
            <p14:sldId id="408"/>
            <p14:sldId id="333"/>
            <p14:sldId id="411"/>
            <p14:sldId id="410"/>
            <p14:sldId id="334"/>
            <p14:sldId id="342"/>
            <p14:sldId id="343"/>
            <p14:sldId id="344"/>
            <p14:sldId id="345"/>
            <p14:sldId id="412"/>
            <p14:sldId id="346"/>
            <p14:sldId id="413"/>
            <p14:sldId id="414"/>
            <p14:sldId id="347"/>
            <p14:sldId id="415"/>
            <p14:sldId id="416"/>
            <p14:sldId id="417"/>
            <p14:sldId id="348"/>
            <p14:sldId id="349"/>
            <p14:sldId id="419"/>
            <p14:sldId id="351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20"/>
            <p14:sldId id="352"/>
          </p14:sldIdLst>
        </p14:section>
        <p14:section name="Untitled Section" id="{DC8C2EE6-B426-41AD-8918-53C81ACE6817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2" y="3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386585"/>
            <a:ext cx="8229600" cy="13716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B874-E53C-42B9-98BA-0781B387246C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2F4-45D7-406A-9C33-75238E131A1E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011-4F7D-42D0-82E1-078A40B76F01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48" y="3388268"/>
            <a:ext cx="8229600" cy="13716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471FE-0FCC-47A4-B218-06AF00AFA70F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C22A-A385-4013-8BC3-1C712ED98224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8448" y="2373284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373284"/>
            <a:ext cx="4572000" cy="384048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3CD7-DDC2-4E28-B80E-11B3368F8846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2D6B-0F0F-41E5-8A0F-FC2D7E2110E0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A38-D70F-41CF-857C-945C6FF6B07D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18288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96DC-D1E7-4668-A471-A46ECA2AE34F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CC444FFE-4BDB-4301-83D8-FE8B25E7CF5A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Jatim</a:t>
            </a:r>
            <a:r>
              <a:rPr lang="en-US" dirty="0" smtClean="0"/>
              <a:t> Camp#4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Workshop Business Analytic Intelligence And Machine Learning With </a:t>
            </a:r>
            <a:r>
              <a:rPr lang="en-US" dirty="0" err="1" smtClean="0"/>
              <a:t>Rstudio</a:t>
            </a:r>
            <a:endParaRPr lang="en-US" dirty="0" smtClean="0"/>
          </a:p>
          <a:p>
            <a:r>
              <a:rPr lang="en-US" dirty="0" smtClean="0"/>
              <a:t>26 – 27 April 2019, At Hotel Cleo Surabaya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53" y="1511300"/>
            <a:ext cx="9322647" cy="38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6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 Math" pitchFamily="18" charset="0"/>
                <a:ea typeface="Cambria Math" pitchFamily="18" charset="0"/>
              </a:rPr>
              <a:t>SGD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4775199"/>
              </a:xfrm>
            </p:spPr>
            <p:txBody>
              <a:bodyPr>
                <a:noAutofit/>
              </a:bodyPr>
              <a:lstStyle/>
              <a:p>
                <a:pPr marL="609585" indent="-609585">
                  <a:buAutoNum type="arabicPeriod"/>
                </a:pPr>
                <a:r>
                  <a:rPr lang="en-US" sz="2667" dirty="0" smtClean="0">
                    <a:solidFill>
                      <a:schemeClr val="tx1"/>
                    </a:solidFill>
                    <a:latin typeface="Cambria Math"/>
                    <a:ea typeface="Cambria Math" pitchFamily="18" charset="0"/>
                    <a:sym typeface="Wingdings" pitchFamily="2" charset="2"/>
                  </a:rPr>
                  <a:t>Initialize learning rate and random values of parameter </a:t>
                </a:r>
                <a14:m>
                  <m:oMath xmlns:m="http://schemas.openxmlformats.org/officeDocument/2006/math">
                    <m:r>
                      <a:rPr lang="en-US" sz="2667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  <a:sym typeface="Wingdings" pitchFamily="2" charset="2"/>
                      </a:rPr>
                      <m:t>𝜷</m:t>
                    </m:r>
                  </m:oMath>
                </a14:m>
                <a:endParaRPr lang="en-US" sz="2667" b="1" dirty="0">
                  <a:solidFill>
                    <a:schemeClr val="tx1"/>
                  </a:solidFill>
                  <a:latin typeface="Cambria Math"/>
                  <a:ea typeface="Cambria Math"/>
                  <a:sym typeface="Wingdings" pitchFamily="2" charset="2"/>
                </a:endParaRPr>
              </a:p>
              <a:p>
                <a:pPr marL="609585" indent="-609585">
                  <a:buFont typeface="Arial" pitchFamily="34" charset="0"/>
                  <a:buAutoNum type="arabicPeriod"/>
                </a:pPr>
                <a:r>
                  <a:rPr lang="en-US" sz="2667" dirty="0">
                    <a:solidFill>
                      <a:schemeClr val="tx1"/>
                    </a:solidFill>
                    <a:latin typeface="Cambria Math"/>
                    <a:ea typeface="Cambria Math"/>
                    <a:sym typeface="Wingdings" pitchFamily="2" charset="2"/>
                  </a:rPr>
                  <a:t>For each observation do:</a:t>
                </a:r>
              </a:p>
              <a:p>
                <a:pPr marL="609585" indent="-609585">
                  <a:buFont typeface="Arial" pitchFamily="34" charset="0"/>
                  <a:buAutoNum type="arabicPeriod"/>
                </a:pPr>
                <a:endParaRPr lang="en-US" sz="2667" dirty="0">
                  <a:solidFill>
                    <a:schemeClr val="tx1"/>
                  </a:solidFill>
                  <a:latin typeface="Cambria Math"/>
                  <a:ea typeface="Cambria Math"/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6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  <a:sym typeface="Wingdings" pitchFamily="2" charset="2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667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  <a:sym typeface="Wingdings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+1)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+1)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667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  <a:sym typeface="Wingdings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sym typeface="Wingdings" pitchFamily="2" charset="2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+1)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667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sym typeface="Wingdings" pitchFamily="2" charset="2"/>
                        </a:rPr>
                        <m:t>←</m:t>
                      </m:r>
                      <m:d>
                        <m:dPr>
                          <m:ctrlPr>
                            <a:rPr lang="en-US" sz="26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  <a:sym typeface="Wingdings" pitchFamily="2" charset="2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667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  <a:sym typeface="Wingdings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667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  <a:sym typeface="Wingdings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sym typeface="Wingdings" pitchFamily="2" charset="2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667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  <a:sym typeface="Wingdings" pitchFamily="2" charset="2"/>
                        </a:rPr>
                        <m:t>+</m:t>
                      </m:r>
                      <m:r>
                        <a:rPr lang="en-US" sz="2667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𝜂</m:t>
                      </m:r>
                      <m:d>
                        <m:dPr>
                          <m:ctrlPr>
                            <a:rPr lang="en-US" sz="26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  <a:sym typeface="Wingdings" pitchFamily="2" charset="2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667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  <a:sym typeface="Wingdings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𝑃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=1|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667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667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  <a:sym typeface="Wingdings" pitchFamily="2" charset="2"/>
                                                    </a:rPr>
                                                    <m:t>𝜷</m:t>
                                                  </m:r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n-US" sz="2667" b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itchFamily="18" charset="0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667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𝑃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=1|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667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667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  <a:sym typeface="Wingdings" pitchFamily="2" charset="2"/>
                                                    </a:rPr>
                                                    <m:t>𝜷</m:t>
                                                  </m:r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n-US" sz="2667" b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itchFamily="18" charset="0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667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667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  <a:sym typeface="Wingdings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sym typeface="Wingdings" pitchFamily="2" charset="2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𝑖𝑝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𝑃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=1|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667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667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  <a:sym typeface="Wingdings" pitchFamily="2" charset="2"/>
                                                    </a:rPr>
                                                    <m:t>𝜷</m:t>
                                                  </m:r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n-US" sz="2667" b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itchFamily="18" charset="0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667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667" dirty="0">
                  <a:solidFill>
                    <a:schemeClr val="tx1"/>
                  </a:solidFill>
                  <a:latin typeface="Cambria Math"/>
                  <a:ea typeface="Cambria Math"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sz="2667" dirty="0">
                  <a:solidFill>
                    <a:schemeClr val="tx1"/>
                  </a:solidFill>
                  <a:latin typeface="Cambria Math"/>
                  <a:ea typeface="Cambria Math" pitchFamily="18" charset="0"/>
                  <a:sym typeface="Wingdings" pitchFamily="2" charset="2"/>
                </a:endParaRPr>
              </a:p>
              <a:p>
                <a:pPr marL="609585" indent="-609585">
                  <a:buFont typeface="+mj-lt"/>
                  <a:buAutoNum type="arabicPeriod" startAt="3"/>
                </a:pPr>
                <a:r>
                  <a:rPr lang="en-US" sz="2667" dirty="0">
                    <a:solidFill>
                      <a:schemeClr val="tx1"/>
                    </a:solidFill>
                    <a:latin typeface="Cambria Math"/>
                    <a:ea typeface="Cambria Math" pitchFamily="18" charset="0"/>
                    <a:sym typeface="Wingdings" pitchFamily="2" charset="2"/>
                  </a:rPr>
                  <a:t>Keep updating beta until converge, or until defined epoch. Do until converge: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67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2667" b="1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  <m:t>𝜷</m:t>
                        </m:r>
                      </m:e>
                      <m:sup>
                        <m:r>
                          <a:rPr lang="en-US" sz="2667" i="1">
                            <a:solidFill>
                              <a:schemeClr val="tx1"/>
                            </a:solidFill>
                            <a:latin typeface="Cambria Math"/>
                            <a:ea typeface="Cambria Math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lang="en-US" sz="2667" i="1">
                            <a:solidFill>
                              <a:schemeClr val="tx1"/>
                            </a:solidFill>
                            <a:latin typeface="Cambria Math"/>
                            <a:ea typeface="Cambria Math" pitchFamily="18" charset="0"/>
                            <a:sym typeface="Wingdings" pitchFamily="2" charset="2"/>
                          </a:rPr>
                          <m:t>𝑡</m:t>
                        </m:r>
                        <m:r>
                          <a:rPr lang="en-US" sz="2667" i="1">
                            <a:solidFill>
                              <a:schemeClr val="tx1"/>
                            </a:solidFill>
                            <a:latin typeface="Cambria Math"/>
                            <a:ea typeface="Cambria Math" pitchFamily="18" charset="0"/>
                            <a:sym typeface="Wingdings" pitchFamily="2" charset="2"/>
                          </a:rPr>
                          <m:t>+1)</m:t>
                        </m:r>
                      </m:sup>
                    </m:sSup>
                    <m:r>
                      <a:rPr lang="en-US" sz="2667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  <a:sym typeface="Wingdings" pitchFamily="2" charset="2"/>
                      </a:rPr>
                      <m:t>−</m:t>
                    </m:r>
                    <m:sSup>
                      <m:sSupPr>
                        <m:ctrlPr>
                          <a:rPr lang="en-US" sz="2667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2667" b="1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  <m:t>𝜷</m:t>
                        </m:r>
                      </m:e>
                      <m:sup>
                        <m:d>
                          <m:dPr>
                            <m:ctrlPr>
                              <a:rPr lang="en-US" sz="2667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sz="2667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 pitchFamily="18" charset="0"/>
                                <a:sym typeface="Wingdings" pitchFamily="2" charset="2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667" b="1" i="1">
                        <a:solidFill>
                          <a:schemeClr val="tx1"/>
                        </a:solidFill>
                        <a:latin typeface="Cambria Math"/>
                        <a:ea typeface="Cambria Math" pitchFamily="18" charset="0"/>
                        <a:sym typeface="Wingdings" pitchFamily="2" charset="2"/>
                      </a:rPr>
                      <m:t>≈</m:t>
                    </m:r>
                    <m:r>
                      <a:rPr lang="en-US" sz="2667" b="1" i="1">
                        <a:solidFill>
                          <a:schemeClr val="tx1"/>
                        </a:solidFill>
                        <a:latin typeface="Cambria Math"/>
                        <a:ea typeface="Cambria Math" pitchFamily="18" charset="0"/>
                        <a:sym typeface="Wingdings" pitchFamily="2" charset="2"/>
                      </a:rPr>
                      <m:t>𝟎</m:t>
                    </m:r>
                  </m:oMath>
                </a14:m>
                <a:r>
                  <a:rPr lang="en-US" sz="2667" b="1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  <a:sym typeface="Wingdings" pitchFamily="2" charset="2"/>
                  </a:rPr>
                  <a:t> </a:t>
                </a:r>
                <a:r>
                  <a:rPr lang="en-US" sz="2667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  <a:sym typeface="Wingdings" pitchFamily="2" charset="2"/>
                  </a:rPr>
                  <a:t>or   epoch</a:t>
                </a:r>
                <a:endParaRPr lang="en-US" sz="3733" b="1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4775199"/>
              </a:xfrm>
              <a:blipFill rotWithShape="0">
                <a:blip r:embed="rId2"/>
                <a:stretch>
                  <a:fillRect l="-1000" t="-2299" b="-13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02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 Math" pitchFamily="18" charset="0"/>
                <a:ea typeface="Cambria Math" pitchFamily="18" charset="0"/>
              </a:rPr>
              <a:t>Evaluation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10972800" cy="4876800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  <a:sym typeface="Wingdings" pitchFamily="2" charset="2"/>
                  </a:rPr>
                  <a:t>After we get the value of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  <a:sym typeface="Wingdings" pitchFamily="2" charset="2"/>
                      </a:rPr>
                      <m:t>𝜷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  <a:sym typeface="Wingdings" pitchFamily="2" charset="2"/>
                  </a:rPr>
                  <a:t>, we can calculate: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1+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  <a:sym typeface="Wingdings" pitchFamily="2" charset="2"/>
                </a:endParaRPr>
              </a:p>
              <a:p>
                <a:pPr marL="463539" indent="0">
                  <a:buNone/>
                </a:pPr>
                <a:r>
                  <a:rPr lang="en-US" sz="3200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  <a:sym typeface="Wingdings" pitchFamily="2" charset="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320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0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𝑝</m:t>
                    </m:r>
                    <m:d>
                      <m:d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&lt;1</m:t>
                    </m:r>
                  </m:oMath>
                </a14:m>
                <a:endParaRPr lang="en-US" sz="32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  <a:sym typeface="Wingdings" pitchFamily="2" charset="2"/>
                </a:endParaRPr>
              </a:p>
              <a:p>
                <a:pPr marL="459306"/>
                <a:endParaRPr lang="en-US" sz="32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  <a:sym typeface="Wingdings" pitchFamily="2" charset="2"/>
                </a:endParaRPr>
              </a:p>
              <a:p>
                <a:pPr marL="459306"/>
                <a:r>
                  <a:rPr lang="en-US" sz="3200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  <a:sym typeface="Wingdings" pitchFamily="2" charset="2"/>
                  </a:rPr>
                  <a:t>Our prediction can be calculated by: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sym typeface="Wingdings" pitchFamily="2" charset="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 pitchFamily="18" charset="0"/>
                                <a:sym typeface="Wingdings" pitchFamily="2" charset="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  <a:ea typeface="Cambria Math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chemeClr val="tx1"/>
                        </a:solidFill>
                        <a:latin typeface="Cambria Math"/>
                        <a:ea typeface="Cambria Math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sym typeface="Wingdings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itchFamily="18" charset="0"/>
                                <a:sym typeface="Wingdings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itchFamily="18" charset="0"/>
                                  <a:sym typeface="Wingdings" pitchFamily="2" charset="2"/>
                                </a:rPr>
                                <m:t>0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itchFamily="18" charset="0"/>
                                  <a:sym typeface="Wingdings" pitchFamily="2" charset="2"/>
                                </a:rPr>
                                <m:t>,</m:t>
                              </m:r>
                            </m:e>
                          </m:mr>
                          <m:m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itchFamily="18" charset="0"/>
                                  <a:sym typeface="Wingdings" pitchFamily="2" charset="2"/>
                                </a:rPr>
                                <m:t>1,</m:t>
                              </m:r>
                            </m:e>
                          </m:mr>
                        </m:m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  <a:ea typeface="Cambria Math" pitchFamily="18" charset="0"/>
                            <a:sym typeface="Wingdings" pitchFamily="2" charset="2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itchFamily="18" charset="0"/>
                                <a:sym typeface="Wingdings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&lt;0.5</m:t>
                              </m:r>
                            </m:e>
                          </m:mr>
                          <m:m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&gt;0.5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32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10972800" cy="4876800"/>
              </a:xfrm>
              <a:blipFill rotWithShape="0">
                <a:blip r:embed="rId2"/>
                <a:stretch>
                  <a:fillRect l="-1278" t="-2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0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Sample Out Sample; </a:t>
            </a:r>
            <a:r>
              <a:rPr lang="en-US" dirty="0" err="1" smtClean="0"/>
              <a:t>Membagi</a:t>
            </a:r>
            <a:r>
              <a:rPr lang="en-US" dirty="0" smtClean="0"/>
              <a:t> data </a:t>
            </a:r>
            <a:r>
              <a:rPr lang="en-US" dirty="0" err="1" smtClean="0"/>
              <a:t>kedalam</a:t>
            </a:r>
            <a:r>
              <a:rPr lang="en-US" dirty="0" smtClean="0"/>
              <a:t> data testing </a:t>
            </a:r>
            <a:r>
              <a:rPr lang="en-US" dirty="0" err="1" smtClean="0"/>
              <a:t>dan</a:t>
            </a:r>
            <a:r>
              <a:rPr lang="en-US" dirty="0" smtClean="0"/>
              <a:t> training. Data training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membangun</a:t>
            </a:r>
            <a:r>
              <a:rPr lang="en-US" dirty="0" smtClean="0"/>
              <a:t> model </a:t>
            </a:r>
            <a:r>
              <a:rPr lang="en-US" dirty="0" err="1" smtClean="0"/>
              <a:t>kemudian</a:t>
            </a:r>
            <a:r>
              <a:rPr lang="en-US" dirty="0" smtClean="0"/>
              <a:t> data testing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mengevaluasi</a:t>
            </a:r>
            <a:r>
              <a:rPr lang="en-US" dirty="0" smtClean="0"/>
              <a:t> </a:t>
            </a:r>
            <a:r>
              <a:rPr lang="en-US" dirty="0" err="1" smtClean="0"/>
              <a:t>kebaikan</a:t>
            </a:r>
            <a:r>
              <a:rPr lang="en-US" dirty="0" smtClean="0"/>
              <a:t> model.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regresi</a:t>
            </a:r>
            <a:r>
              <a:rPr lang="en-US" dirty="0" smtClean="0"/>
              <a:t> </a:t>
            </a:r>
            <a:r>
              <a:rPr lang="en-US" dirty="0" err="1" smtClean="0"/>
              <a:t>biasanya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b="1" dirty="0" smtClean="0"/>
              <a:t>RMSE</a:t>
            </a:r>
            <a:r>
              <a:rPr lang="en-US" dirty="0" smtClean="0"/>
              <a:t> </a:t>
            </a:r>
            <a:r>
              <a:rPr lang="en-US" dirty="0" err="1" smtClean="0"/>
              <a:t>sedangkan</a:t>
            </a:r>
            <a:r>
              <a:rPr lang="en-US" dirty="0" smtClean="0"/>
              <a:t> </a:t>
            </a:r>
            <a:r>
              <a:rPr lang="en-US" dirty="0" err="1" smtClean="0"/>
              <a:t>klasifikasi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b="1" dirty="0" err="1" smtClean="0"/>
              <a:t>akurasi</a:t>
            </a:r>
            <a:r>
              <a:rPr lang="en-US" b="1" dirty="0" smtClean="0"/>
              <a:t> </a:t>
            </a:r>
            <a:r>
              <a:rPr lang="en-US" b="1" dirty="0" err="1" smtClean="0"/>
              <a:t>prediksi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97" y="4072439"/>
            <a:ext cx="6239778" cy="14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9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Membagi</a:t>
            </a:r>
            <a:r>
              <a:rPr lang="en-US" dirty="0" smtClean="0"/>
              <a:t> data </a:t>
            </a:r>
            <a:r>
              <a:rPr lang="en-US" dirty="0" err="1" smtClean="0"/>
              <a:t>kedalam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(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r>
              <a:rPr lang="en-US" dirty="0" smtClean="0"/>
              <a:t> &gt;2)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proporsional</a:t>
            </a:r>
            <a:r>
              <a:rPr lang="en-US" dirty="0" smtClean="0"/>
              <a:t>,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data training </a:t>
            </a:r>
            <a:r>
              <a:rPr lang="en-US" dirty="0" err="1" smtClean="0"/>
              <a:t>dan</a:t>
            </a:r>
            <a:r>
              <a:rPr lang="en-US" dirty="0" smtClean="0"/>
              <a:t> testing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sebanyak</a:t>
            </a:r>
            <a:r>
              <a:rPr lang="en-US" dirty="0" smtClean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10840641" cy="18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5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338137"/>
            <a:ext cx="1137285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5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Machine Learning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Singkat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8204" y="1744578"/>
            <a:ext cx="34650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Membagi</a:t>
            </a:r>
            <a:r>
              <a:rPr lang="en-US" sz="2800" dirty="0" smtClean="0"/>
              <a:t> Data </a:t>
            </a:r>
            <a:r>
              <a:rPr lang="en-US" sz="2800" dirty="0" err="1" smtClean="0"/>
              <a:t>Ke</a:t>
            </a:r>
            <a:r>
              <a:rPr lang="en-US" sz="2800" dirty="0" smtClean="0"/>
              <a:t> </a:t>
            </a:r>
            <a:r>
              <a:rPr lang="en-US" sz="2800" dirty="0" err="1" smtClean="0"/>
              <a:t>Dalam</a:t>
            </a:r>
            <a:r>
              <a:rPr lang="en-US" sz="2800" dirty="0" smtClean="0"/>
              <a:t> Training </a:t>
            </a:r>
            <a:r>
              <a:rPr lang="en-US" sz="2800" dirty="0" err="1" smtClean="0"/>
              <a:t>dan</a:t>
            </a:r>
            <a:r>
              <a:rPr lang="en-US" sz="2800" dirty="0" smtClean="0"/>
              <a:t> Testing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042611" y="1744578"/>
            <a:ext cx="3982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Membangun</a:t>
            </a:r>
            <a:r>
              <a:rPr lang="en-US" sz="2800" dirty="0" smtClean="0"/>
              <a:t> Model </a:t>
            </a:r>
            <a:r>
              <a:rPr lang="en-US" sz="2800" dirty="0" err="1" smtClean="0"/>
              <a:t>Berdasarkan</a:t>
            </a:r>
            <a:r>
              <a:rPr lang="en-US" sz="2800" dirty="0" smtClean="0"/>
              <a:t> </a:t>
            </a:r>
            <a:r>
              <a:rPr lang="en-US" sz="2800" dirty="0" err="1" smtClean="0"/>
              <a:t>hasil</a:t>
            </a:r>
            <a:r>
              <a:rPr lang="en-US" sz="2800" dirty="0" smtClean="0"/>
              <a:t> cleaning </a:t>
            </a:r>
            <a:r>
              <a:rPr lang="en-US" sz="2800" dirty="0" err="1" smtClean="0"/>
              <a:t>dan</a:t>
            </a:r>
            <a:r>
              <a:rPr lang="en-US" sz="2800" dirty="0" smtClean="0"/>
              <a:t> preparing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8349915" y="974556"/>
            <a:ext cx="39824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Mengevaluasi</a:t>
            </a:r>
            <a:r>
              <a:rPr lang="en-US" sz="2800" dirty="0" smtClean="0"/>
              <a:t> Model, </a:t>
            </a:r>
            <a:r>
              <a:rPr lang="en-US" sz="2800" dirty="0" err="1" smtClean="0"/>
              <a:t>Jika</a:t>
            </a:r>
            <a:r>
              <a:rPr lang="en-US" sz="2800" dirty="0" smtClean="0"/>
              <a:t> </a:t>
            </a:r>
            <a:r>
              <a:rPr lang="en-US" sz="2800" dirty="0" err="1" smtClean="0"/>
              <a:t>Baik</a:t>
            </a:r>
            <a:r>
              <a:rPr lang="en-US" sz="2800" dirty="0" smtClean="0"/>
              <a:t> </a:t>
            </a:r>
            <a:r>
              <a:rPr lang="en-US" sz="2800" dirty="0" err="1" smtClean="0"/>
              <a:t>Gunakan</a:t>
            </a:r>
            <a:r>
              <a:rPr lang="en-US" sz="2800" dirty="0" smtClean="0"/>
              <a:t>/</a:t>
            </a:r>
            <a:r>
              <a:rPr lang="en-US" sz="2800" dirty="0" err="1" smtClean="0"/>
              <a:t>Simpulkan</a:t>
            </a:r>
            <a:r>
              <a:rPr lang="en-US" sz="2800" dirty="0" smtClean="0"/>
              <a:t>, </a:t>
            </a:r>
            <a:r>
              <a:rPr lang="en-US" sz="2800" dirty="0" err="1" smtClean="0"/>
              <a:t>Jika</a:t>
            </a:r>
            <a:r>
              <a:rPr lang="en-US" sz="2800" dirty="0" smtClean="0"/>
              <a:t> </a:t>
            </a:r>
            <a:r>
              <a:rPr lang="en-US" sz="2800" dirty="0" err="1" smtClean="0"/>
              <a:t>Kurang</a:t>
            </a:r>
            <a:r>
              <a:rPr lang="en-US" sz="2800" dirty="0" smtClean="0"/>
              <a:t> </a:t>
            </a:r>
            <a:r>
              <a:rPr lang="en-US" sz="2800" dirty="0" err="1" smtClean="0"/>
              <a:t>Baik</a:t>
            </a:r>
            <a:r>
              <a:rPr lang="en-US" sz="2800" dirty="0" smtClean="0"/>
              <a:t> </a:t>
            </a:r>
            <a:r>
              <a:rPr lang="en-US" sz="2800" dirty="0" err="1" smtClean="0"/>
              <a:t>Ulangi</a:t>
            </a:r>
            <a:r>
              <a:rPr lang="en-US" sz="2800" dirty="0" smtClean="0"/>
              <a:t> </a:t>
            </a:r>
            <a:r>
              <a:rPr lang="en-US" sz="2800" dirty="0" err="1" smtClean="0"/>
              <a:t>Membangun</a:t>
            </a:r>
            <a:r>
              <a:rPr lang="en-US" sz="2800" dirty="0" smtClean="0"/>
              <a:t> Model </a:t>
            </a:r>
            <a:r>
              <a:rPr lang="en-US" sz="2800" dirty="0" err="1" smtClean="0"/>
              <a:t>dengan</a:t>
            </a:r>
            <a:r>
              <a:rPr lang="en-US" sz="2800" dirty="0" smtClean="0"/>
              <a:t> </a:t>
            </a:r>
            <a:r>
              <a:rPr lang="en-US" sz="2800" dirty="0" err="1" smtClean="0"/>
              <a:t>Merubah</a:t>
            </a:r>
            <a:r>
              <a:rPr lang="en-US" sz="2800" dirty="0" smtClean="0"/>
              <a:t> parameter </a:t>
            </a:r>
            <a:r>
              <a:rPr lang="en-US" sz="2800" dirty="0" err="1" smtClean="0"/>
              <a:t>atau</a:t>
            </a:r>
            <a:r>
              <a:rPr lang="en-US" sz="2800" dirty="0" smtClean="0"/>
              <a:t> </a:t>
            </a:r>
            <a:r>
              <a:rPr lang="en-US" sz="2800" dirty="0" err="1" smtClean="0"/>
              <a:t>mengeksplor</a:t>
            </a:r>
            <a:r>
              <a:rPr lang="en-US" sz="2800" dirty="0" smtClean="0"/>
              <a:t> data </a:t>
            </a:r>
            <a:r>
              <a:rPr lang="en-US" sz="2800" dirty="0" err="1" smtClean="0"/>
              <a:t>lagi</a:t>
            </a:r>
            <a:endParaRPr lang="en-US" sz="2800" dirty="0"/>
          </a:p>
        </p:txBody>
      </p:sp>
      <p:sp>
        <p:nvSpPr>
          <p:cNvPr id="7" name="Right Arrow 6"/>
          <p:cNvSpPr/>
          <p:nvPr/>
        </p:nvSpPr>
        <p:spPr>
          <a:xfrm>
            <a:off x="3248527" y="2076128"/>
            <a:ext cx="794084" cy="721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537784" y="2076128"/>
            <a:ext cx="794084" cy="721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74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err="1" smtClean="0"/>
              <a:t>Hipotesis</a:t>
            </a:r>
            <a:r>
              <a:rPr lang="en-US" dirty="0" smtClean="0"/>
              <a:t> Testing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883" y="1419726"/>
            <a:ext cx="113818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</a:t>
            </a:r>
            <a:r>
              <a:rPr lang="en-US" sz="2800" baseline="-25000" dirty="0"/>
              <a:t>0</a:t>
            </a:r>
            <a:r>
              <a:rPr lang="en-US" sz="2800" dirty="0" smtClean="0"/>
              <a:t> : B</a:t>
            </a:r>
            <a:r>
              <a:rPr lang="en-US" sz="2800" baseline="-25000" dirty="0" smtClean="0"/>
              <a:t>i</a:t>
            </a:r>
            <a:r>
              <a:rPr lang="en-US" sz="2800" dirty="0" smtClean="0"/>
              <a:t> = 0 (</a:t>
            </a:r>
            <a:r>
              <a:rPr lang="en-US" sz="2800" dirty="0" err="1" smtClean="0"/>
              <a:t>Variabel</a:t>
            </a:r>
            <a:r>
              <a:rPr lang="en-US" sz="2800" dirty="0" smtClean="0"/>
              <a:t> </a:t>
            </a:r>
            <a:r>
              <a:rPr lang="en-US" sz="2800" dirty="0" err="1" smtClean="0"/>
              <a:t>Prediktor</a:t>
            </a:r>
            <a:r>
              <a:rPr lang="en-US" sz="2800" dirty="0" smtClean="0"/>
              <a:t> </a:t>
            </a:r>
            <a:r>
              <a:rPr lang="en-US" sz="2800" dirty="0" err="1" smtClean="0"/>
              <a:t>Tidak</a:t>
            </a:r>
            <a:r>
              <a:rPr lang="en-US" sz="2800" dirty="0" smtClean="0"/>
              <a:t> </a:t>
            </a:r>
            <a:r>
              <a:rPr lang="en-US" sz="2800" dirty="0" err="1" smtClean="0"/>
              <a:t>Berpengaruh</a:t>
            </a:r>
            <a:r>
              <a:rPr lang="en-US" sz="2800" dirty="0" smtClean="0"/>
              <a:t> </a:t>
            </a:r>
            <a:r>
              <a:rPr lang="en-US" sz="2800" dirty="0" err="1" smtClean="0"/>
              <a:t>Signifikan</a:t>
            </a:r>
            <a:r>
              <a:rPr lang="en-US" sz="2800" dirty="0" smtClean="0"/>
              <a:t> </a:t>
            </a:r>
            <a:r>
              <a:rPr lang="en-US" sz="2800" dirty="0" err="1" smtClean="0"/>
              <a:t>Terhadap</a:t>
            </a:r>
            <a:r>
              <a:rPr lang="en-US" sz="2800" dirty="0" smtClean="0"/>
              <a:t> </a:t>
            </a:r>
            <a:r>
              <a:rPr lang="en-US" sz="2800" dirty="0" err="1" smtClean="0"/>
              <a:t>Respon</a:t>
            </a:r>
            <a:endParaRPr lang="en-US" sz="2800" dirty="0" smtClean="0"/>
          </a:p>
          <a:p>
            <a:r>
              <a:rPr lang="en-US" sz="2800" dirty="0" smtClean="0"/>
              <a:t>H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 : B</a:t>
            </a:r>
            <a:r>
              <a:rPr lang="en-US" sz="2800" baseline="-25000" dirty="0" smtClean="0"/>
              <a:t>i</a:t>
            </a:r>
            <a:r>
              <a:rPr lang="en-US" sz="2800" dirty="0" smtClean="0"/>
              <a:t> ≠ 0 (</a:t>
            </a:r>
            <a:r>
              <a:rPr lang="en-US" sz="2800" dirty="0" err="1" smtClean="0"/>
              <a:t>Variabel</a:t>
            </a:r>
            <a:r>
              <a:rPr lang="en-US" sz="2800" dirty="0" smtClean="0"/>
              <a:t> </a:t>
            </a:r>
            <a:r>
              <a:rPr lang="en-US" sz="2800" dirty="0" err="1" smtClean="0"/>
              <a:t>Prediktor</a:t>
            </a:r>
            <a:r>
              <a:rPr lang="en-US" sz="2800" dirty="0" smtClean="0"/>
              <a:t> </a:t>
            </a:r>
            <a:r>
              <a:rPr lang="en-US" sz="2800" dirty="0" err="1" smtClean="0"/>
              <a:t>Berpengaruh</a:t>
            </a:r>
            <a:r>
              <a:rPr lang="en-US" sz="2800" dirty="0" smtClean="0"/>
              <a:t> </a:t>
            </a:r>
            <a:r>
              <a:rPr lang="en-US" sz="2800" dirty="0" err="1" smtClean="0"/>
              <a:t>Signifikan</a:t>
            </a:r>
            <a:r>
              <a:rPr lang="en-US" sz="2800" dirty="0" smtClean="0"/>
              <a:t> </a:t>
            </a:r>
            <a:r>
              <a:rPr lang="en-US" sz="2800" dirty="0" err="1" smtClean="0"/>
              <a:t>Terhadap</a:t>
            </a:r>
            <a:r>
              <a:rPr lang="en-US" sz="2800" dirty="0" smtClean="0"/>
              <a:t> </a:t>
            </a:r>
            <a:r>
              <a:rPr lang="en-US" sz="2800" dirty="0" err="1" smtClean="0"/>
              <a:t>Respon</a:t>
            </a:r>
            <a:r>
              <a:rPr lang="en-US" sz="2800" dirty="0" smtClean="0"/>
              <a:t>)</a:t>
            </a:r>
          </a:p>
          <a:p>
            <a:r>
              <a:rPr lang="en-US" sz="2800" dirty="0" err="1" smtClean="0"/>
              <a:t>Taraf</a:t>
            </a:r>
            <a:r>
              <a:rPr lang="en-US" sz="2800" dirty="0" smtClean="0"/>
              <a:t> </a:t>
            </a:r>
            <a:r>
              <a:rPr lang="en-US" sz="2800" dirty="0" err="1" smtClean="0"/>
              <a:t>Signifikan</a:t>
            </a:r>
            <a:r>
              <a:rPr lang="en-US" sz="2800" dirty="0" smtClean="0"/>
              <a:t> : </a:t>
            </a:r>
            <a:r>
              <a:rPr lang="en-US" sz="2800" dirty="0" err="1" smtClean="0"/>
              <a:t>Tentukan</a:t>
            </a:r>
            <a:r>
              <a:rPr lang="en-US" sz="2800" dirty="0" smtClean="0"/>
              <a:t> </a:t>
            </a:r>
            <a:r>
              <a:rPr lang="el-GR" sz="2800" dirty="0" smtClean="0"/>
              <a:t>α</a:t>
            </a:r>
            <a:r>
              <a:rPr lang="en-US" sz="2800" dirty="0" smtClean="0"/>
              <a:t>, missal 5% = 0.05</a:t>
            </a:r>
          </a:p>
          <a:p>
            <a:r>
              <a:rPr lang="en-US" sz="2800" dirty="0" err="1" smtClean="0"/>
              <a:t>Statistik</a:t>
            </a:r>
            <a:r>
              <a:rPr lang="en-US" sz="2800" dirty="0" smtClean="0"/>
              <a:t> </a:t>
            </a:r>
            <a:r>
              <a:rPr lang="en-US" sz="2800" dirty="0" err="1" smtClean="0"/>
              <a:t>Uji</a:t>
            </a:r>
            <a:r>
              <a:rPr lang="en-US" sz="2800" dirty="0" smtClean="0"/>
              <a:t> : p-value</a:t>
            </a:r>
          </a:p>
          <a:p>
            <a:r>
              <a:rPr lang="en-US" sz="2800" dirty="0" smtClean="0"/>
              <a:t>Daerah </a:t>
            </a:r>
            <a:r>
              <a:rPr lang="en-US" sz="2800" dirty="0" err="1" smtClean="0"/>
              <a:t>Kritis</a:t>
            </a:r>
            <a:r>
              <a:rPr lang="en-US" sz="2800" dirty="0" smtClean="0"/>
              <a:t> : </a:t>
            </a:r>
            <a:r>
              <a:rPr lang="en-US" sz="2800" dirty="0" err="1" smtClean="0"/>
              <a:t>Tolak</a:t>
            </a:r>
            <a:r>
              <a:rPr lang="en-US" sz="2800" dirty="0" smtClean="0"/>
              <a:t> H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 </a:t>
            </a:r>
            <a:r>
              <a:rPr lang="en-US" sz="2800" dirty="0" err="1" smtClean="0"/>
              <a:t>jika</a:t>
            </a:r>
            <a:r>
              <a:rPr lang="en-US" sz="2800" dirty="0" smtClean="0"/>
              <a:t> p-value </a:t>
            </a:r>
            <a:r>
              <a:rPr lang="en-US" sz="2800" dirty="0" err="1" smtClean="0"/>
              <a:t>kurang</a:t>
            </a:r>
            <a:r>
              <a:rPr lang="en-US" sz="2800" dirty="0" smtClean="0"/>
              <a:t> </a:t>
            </a:r>
            <a:r>
              <a:rPr lang="en-US" sz="2800" dirty="0" err="1" smtClean="0"/>
              <a:t>dari</a:t>
            </a:r>
            <a:r>
              <a:rPr lang="en-US" sz="2800" dirty="0" smtClean="0"/>
              <a:t> 0.05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4085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Analytics </a:t>
            </a:r>
            <a:r>
              <a:rPr lang="en-US" dirty="0" smtClean="0"/>
              <a:t>power </a:t>
            </a:r>
            <a:r>
              <a:rPr lang="en-US" dirty="0" err="1" smtClean="0"/>
              <a:t>Metode</a:t>
            </a:r>
            <a:r>
              <a:rPr lang="en-US" dirty="0" smtClean="0"/>
              <a:t> Forecast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2" y="534970"/>
            <a:ext cx="12158258" cy="32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6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95" y="0"/>
            <a:ext cx="8398042" cy="687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81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Plot </a:t>
            </a:r>
            <a:r>
              <a:rPr lang="en-US" dirty="0" err="1" smtClean="0"/>
              <a:t>Hasil</a:t>
            </a:r>
            <a:r>
              <a:rPr lang="en-US" dirty="0" smtClean="0"/>
              <a:t> Forecast Power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34970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#</a:t>
            </a:r>
            <a:r>
              <a:rPr lang="en-US" sz="3200" dirty="0" err="1"/>
              <a:t>Menampilkan</a:t>
            </a:r>
            <a:r>
              <a:rPr lang="en-US" sz="3200" dirty="0"/>
              <a:t> plot</a:t>
            </a:r>
          </a:p>
          <a:p>
            <a:r>
              <a:rPr lang="en-US" sz="3200" dirty="0"/>
              <a:t>plot(</a:t>
            </a:r>
            <a:r>
              <a:rPr lang="en-US" sz="3200" dirty="0" err="1"/>
              <a:t>total_use_fc</a:t>
            </a:r>
            <a:r>
              <a:rPr lang="en-US" sz="3200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949" y="1612188"/>
            <a:ext cx="8190102" cy="52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43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err="1" smtClean="0"/>
              <a:t>Mengimpor</a:t>
            </a:r>
            <a:r>
              <a:rPr lang="en-US" dirty="0" smtClean="0"/>
              <a:t> Data </a:t>
            </a:r>
            <a:r>
              <a:rPr lang="en-US" dirty="0" err="1" smtClean="0"/>
              <a:t>Ke</a:t>
            </a:r>
            <a:r>
              <a:rPr lang="en-US" dirty="0" smtClean="0"/>
              <a:t> R#2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740517"/>
            <a:ext cx="8216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1"/>
                </a:solidFill>
              </a:rPr>
              <a:t>Jika</a:t>
            </a:r>
            <a:r>
              <a:rPr lang="en-US" sz="2800" dirty="0" smtClean="0">
                <a:solidFill>
                  <a:schemeClr val="accent1"/>
                </a:solidFill>
              </a:rPr>
              <a:t> data </a:t>
            </a:r>
            <a:r>
              <a:rPr lang="en-US" sz="2800" dirty="0" err="1" smtClean="0">
                <a:solidFill>
                  <a:schemeClr val="accent1"/>
                </a:solidFill>
              </a:rPr>
              <a:t>sudah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r>
              <a:rPr lang="en-US" sz="2800" dirty="0" err="1" smtClean="0">
                <a:solidFill>
                  <a:schemeClr val="accent1"/>
                </a:solidFill>
              </a:rPr>
              <a:t>berada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r>
              <a:rPr lang="en-US" sz="2800" dirty="0" err="1" smtClean="0">
                <a:solidFill>
                  <a:schemeClr val="accent1"/>
                </a:solidFill>
              </a:rPr>
              <a:t>dalam</a:t>
            </a:r>
            <a:r>
              <a:rPr lang="en-US" sz="2800" dirty="0" smtClean="0">
                <a:solidFill>
                  <a:schemeClr val="accent1"/>
                </a:solidFill>
              </a:rPr>
              <a:t> local disk </a:t>
            </a:r>
            <a:r>
              <a:rPr lang="en-US" sz="2800" dirty="0" err="1" smtClean="0">
                <a:solidFill>
                  <a:schemeClr val="accent1"/>
                </a:solidFill>
              </a:rPr>
              <a:t>dan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r>
              <a:rPr lang="en-US" sz="2800" dirty="0" err="1" smtClean="0">
                <a:solidFill>
                  <a:schemeClr val="accent1"/>
                </a:solidFill>
              </a:rPr>
              <a:t>sesuai</a:t>
            </a:r>
            <a:r>
              <a:rPr lang="en-US" sz="2800" dirty="0" smtClean="0">
                <a:solidFill>
                  <a:schemeClr val="accent1"/>
                </a:solidFill>
              </a:rPr>
              <a:t> format yang </a:t>
            </a:r>
            <a:r>
              <a:rPr lang="en-US" sz="2800" dirty="0" err="1" smtClean="0">
                <a:solidFill>
                  <a:schemeClr val="accent1"/>
                </a:solidFill>
              </a:rPr>
              <a:t>dapat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r>
              <a:rPr lang="en-US" sz="2800" dirty="0" err="1" smtClean="0">
                <a:solidFill>
                  <a:schemeClr val="accent1"/>
                </a:solidFill>
              </a:rPr>
              <a:t>dibaca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r>
              <a:rPr lang="en-US" sz="2800" dirty="0" err="1" smtClean="0">
                <a:solidFill>
                  <a:schemeClr val="accent1"/>
                </a:solidFill>
              </a:rPr>
              <a:t>oleh</a:t>
            </a:r>
            <a:r>
              <a:rPr lang="en-US" sz="2800" dirty="0" smtClean="0">
                <a:solidFill>
                  <a:schemeClr val="accent1"/>
                </a:solidFill>
              </a:rPr>
              <a:t> R, </a:t>
            </a:r>
            <a:r>
              <a:rPr lang="en-US" sz="2800" dirty="0" err="1" smtClean="0">
                <a:solidFill>
                  <a:schemeClr val="accent1"/>
                </a:solidFill>
              </a:rPr>
              <a:t>mengimport</a:t>
            </a:r>
            <a:r>
              <a:rPr lang="en-US" sz="2800" dirty="0" smtClean="0">
                <a:solidFill>
                  <a:schemeClr val="accent1"/>
                </a:solidFill>
              </a:rPr>
              <a:t> data </a:t>
            </a:r>
            <a:r>
              <a:rPr lang="en-US" sz="2800" dirty="0" err="1" smtClean="0">
                <a:solidFill>
                  <a:schemeClr val="accent1"/>
                </a:solidFill>
              </a:rPr>
              <a:t>ke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r>
              <a:rPr lang="en-US" sz="2800" dirty="0" err="1" smtClean="0">
                <a:solidFill>
                  <a:schemeClr val="accent1"/>
                </a:solidFill>
              </a:rPr>
              <a:t>dalam</a:t>
            </a:r>
            <a:r>
              <a:rPr lang="en-US" sz="2800" dirty="0" smtClean="0">
                <a:solidFill>
                  <a:schemeClr val="accent1"/>
                </a:solidFill>
              </a:rPr>
              <a:t> R </a:t>
            </a:r>
            <a:r>
              <a:rPr lang="en-US" sz="2800" dirty="0" err="1" smtClean="0">
                <a:solidFill>
                  <a:schemeClr val="accent1"/>
                </a:solidFill>
              </a:rPr>
              <a:t>tidak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r>
              <a:rPr lang="en-US" sz="2800" dirty="0" err="1" smtClean="0">
                <a:solidFill>
                  <a:schemeClr val="accent1"/>
                </a:solidFill>
              </a:rPr>
              <a:t>begitu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r>
              <a:rPr lang="en-US" sz="2800" dirty="0" err="1" smtClean="0">
                <a:solidFill>
                  <a:schemeClr val="accent1"/>
                </a:solidFill>
              </a:rPr>
              <a:t>rumit</a:t>
            </a:r>
            <a:r>
              <a:rPr lang="en-US" sz="2800" dirty="0" smtClean="0">
                <a:solidFill>
                  <a:schemeClr val="accent1"/>
                </a:solidFill>
              </a:rPr>
              <a:t>. </a:t>
            </a:r>
            <a:r>
              <a:rPr lang="en-US" sz="2800" dirty="0" err="1" smtClean="0">
                <a:solidFill>
                  <a:schemeClr val="accent1"/>
                </a:solidFill>
              </a:rPr>
              <a:t>Tapi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r>
              <a:rPr lang="en-US" sz="2800" dirty="0" err="1" smtClean="0">
                <a:solidFill>
                  <a:schemeClr val="accent1"/>
                </a:solidFill>
              </a:rPr>
              <a:t>ingat</a:t>
            </a:r>
            <a:r>
              <a:rPr lang="en-US" sz="2800" dirty="0" smtClean="0">
                <a:solidFill>
                  <a:schemeClr val="accent1"/>
                </a:solidFill>
              </a:rPr>
              <a:t>, </a:t>
            </a:r>
            <a:r>
              <a:rPr lang="en-US" sz="2800" dirty="0" err="1" smtClean="0">
                <a:solidFill>
                  <a:schemeClr val="accent1"/>
                </a:solidFill>
              </a:rPr>
              <a:t>perhatikan</a:t>
            </a:r>
            <a:r>
              <a:rPr lang="en-US" sz="2800" dirty="0" smtClean="0">
                <a:solidFill>
                  <a:schemeClr val="accent1"/>
                </a:solidFill>
              </a:rPr>
              <a:t> separator </a:t>
            </a:r>
            <a:r>
              <a:rPr lang="en-US" sz="2800" dirty="0" err="1" smtClean="0">
                <a:solidFill>
                  <a:schemeClr val="accent1"/>
                </a:solidFill>
              </a:rPr>
              <a:t>dalam</a:t>
            </a:r>
            <a:r>
              <a:rPr lang="en-US" sz="2800" dirty="0" smtClean="0">
                <a:solidFill>
                  <a:schemeClr val="accent1"/>
                </a:solidFill>
              </a:rPr>
              <a:t> format data </a:t>
            </a:r>
            <a:r>
              <a:rPr lang="en-US" sz="2800" dirty="0" err="1" smtClean="0">
                <a:solidFill>
                  <a:schemeClr val="accent1"/>
                </a:solidFill>
              </a:rPr>
              <a:t>tersebut</a:t>
            </a:r>
            <a:r>
              <a:rPr lang="en-US" sz="2800" dirty="0" smtClean="0">
                <a:solidFill>
                  <a:schemeClr val="accent1"/>
                </a:solidFill>
              </a:rPr>
              <a:t>.</a:t>
            </a:r>
            <a:endParaRPr lang="en-US" sz="28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119634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1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Analytic </a:t>
            </a:r>
            <a:r>
              <a:rPr lang="en-US" dirty="0" smtClean="0"/>
              <a:t>Telco </a:t>
            </a:r>
            <a:r>
              <a:rPr lang="en-US" dirty="0" err="1" smtClean="0"/>
              <a:t>Logistik</a:t>
            </a:r>
            <a:r>
              <a:rPr lang="en-US" dirty="0" smtClean="0"/>
              <a:t> Regression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970"/>
            <a:ext cx="11442032" cy="379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4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810" y="0"/>
            <a:ext cx="5642811" cy="5466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811" y="5466473"/>
            <a:ext cx="5642810" cy="146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9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9825" y="2771775"/>
            <a:ext cx="59875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MODEL BELUM CUKUP BAIK,</a:t>
            </a:r>
          </a:p>
          <a:p>
            <a:r>
              <a:rPr lang="en-US" sz="3200" dirty="0" smtClean="0"/>
              <a:t>NEXT STEP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7421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Cleaning the Categorical features</a:t>
            </a:r>
          </a:p>
          <a:p>
            <a:r>
              <a:rPr lang="en-US" dirty="0" err="1"/>
              <a:t>Standardising</a:t>
            </a:r>
            <a:r>
              <a:rPr lang="en-US" dirty="0"/>
              <a:t> Continuous features</a:t>
            </a:r>
          </a:p>
          <a:p>
            <a:r>
              <a:rPr lang="en-US" dirty="0"/>
              <a:t>Creating derived features</a:t>
            </a:r>
          </a:p>
          <a:p>
            <a:r>
              <a:rPr lang="en-US" dirty="0"/>
              <a:t>Creating dummy variables for factor </a:t>
            </a:r>
            <a:r>
              <a:rPr lang="en-US" dirty="0" smtClean="0"/>
              <a:t>variables</a:t>
            </a:r>
          </a:p>
          <a:p>
            <a:r>
              <a:rPr lang="en-US" dirty="0"/>
              <a:t>Handling Imbalanced</a:t>
            </a:r>
          </a:p>
          <a:p>
            <a:r>
              <a:rPr lang="en-US" dirty="0"/>
              <a:t>Creating the final dataset</a:t>
            </a:r>
          </a:p>
          <a:p>
            <a:r>
              <a:rPr lang="en-US" dirty="0"/>
              <a:t>Splitting the data into train and validation set.</a:t>
            </a:r>
          </a:p>
          <a:p>
            <a:r>
              <a:rPr lang="en-US" dirty="0" smtClean="0"/>
              <a:t>Model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6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69940"/>
          </a:xfrm>
        </p:spPr>
        <p:txBody>
          <a:bodyPr/>
          <a:lstStyle/>
          <a:p>
            <a:r>
              <a:rPr lang="en-US" dirty="0"/>
              <a:t>Cleaning the Categorical features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34970"/>
            <a:ext cx="87950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Mengoptimalkan</a:t>
            </a:r>
            <a:r>
              <a:rPr lang="en-US" sz="3200" dirty="0" smtClean="0"/>
              <a:t> </a:t>
            </a:r>
            <a:r>
              <a:rPr lang="en-US" sz="3200" dirty="0" err="1" smtClean="0"/>
              <a:t>variabel</a:t>
            </a:r>
            <a:r>
              <a:rPr lang="en-US" sz="3200" dirty="0" smtClean="0"/>
              <a:t> </a:t>
            </a:r>
            <a:r>
              <a:rPr lang="en-US" sz="3200" dirty="0" err="1" smtClean="0"/>
              <a:t>kategori</a:t>
            </a:r>
            <a:r>
              <a:rPr lang="en-US" sz="3200" dirty="0" smtClean="0"/>
              <a:t>, </a:t>
            </a:r>
            <a:r>
              <a:rPr lang="en-US" sz="3200" dirty="0" err="1" smtClean="0"/>
              <a:t>seperti</a:t>
            </a:r>
            <a:r>
              <a:rPr lang="en-US" sz="3200" dirty="0" smtClean="0"/>
              <a:t> </a:t>
            </a:r>
            <a:r>
              <a:rPr lang="en-US" sz="3200" dirty="0" err="1" smtClean="0"/>
              <a:t>pada</a:t>
            </a:r>
            <a:r>
              <a:rPr lang="en-US" sz="3200" dirty="0" smtClean="0"/>
              <a:t> </a:t>
            </a:r>
            <a:r>
              <a:rPr lang="en-US" sz="3200" dirty="0" err="1" smtClean="0"/>
              <a:t>bagian</a:t>
            </a:r>
            <a:r>
              <a:rPr lang="en-US" sz="3200" dirty="0" smtClean="0"/>
              <a:t> online security, </a:t>
            </a:r>
            <a:r>
              <a:rPr lang="en-US" sz="3200" dirty="0" err="1" smtClean="0"/>
              <a:t>kelas</a:t>
            </a:r>
            <a:r>
              <a:rPr lang="en-US" sz="3200" dirty="0" smtClean="0"/>
              <a:t> No internet service </a:t>
            </a:r>
            <a:r>
              <a:rPr lang="en-US" sz="3200" dirty="0" err="1" smtClean="0"/>
              <a:t>dan</a:t>
            </a:r>
            <a:r>
              <a:rPr lang="en-US" sz="3200" dirty="0" smtClean="0"/>
              <a:t> No </a:t>
            </a:r>
            <a:r>
              <a:rPr lang="en-US" sz="3200" dirty="0" err="1" smtClean="0"/>
              <a:t>terpisah</a:t>
            </a:r>
            <a:r>
              <a:rPr lang="en-US" sz="3200" dirty="0" smtClean="0"/>
              <a:t>, </a:t>
            </a:r>
            <a:r>
              <a:rPr lang="en-US" sz="3200" dirty="0" err="1" smtClean="0"/>
              <a:t>Padahal</a:t>
            </a:r>
            <a:r>
              <a:rPr lang="en-US" sz="3200" dirty="0" smtClean="0"/>
              <a:t> </a:t>
            </a:r>
            <a:r>
              <a:rPr lang="en-US" sz="3200" dirty="0" err="1" smtClean="0"/>
              <a:t>keduanya</a:t>
            </a:r>
            <a:r>
              <a:rPr lang="en-US" sz="3200" dirty="0" smtClean="0"/>
              <a:t> </a:t>
            </a:r>
            <a:r>
              <a:rPr lang="en-US" sz="3200" dirty="0" err="1" smtClean="0"/>
              <a:t>memiliki</a:t>
            </a:r>
            <a:r>
              <a:rPr lang="en-US" sz="3200" dirty="0" smtClean="0"/>
              <a:t> </a:t>
            </a:r>
            <a:r>
              <a:rPr lang="en-US" sz="3200" dirty="0" err="1" smtClean="0"/>
              <a:t>arti</a:t>
            </a:r>
            <a:r>
              <a:rPr lang="en-US" sz="3200" dirty="0" smtClean="0"/>
              <a:t> yang </a:t>
            </a:r>
            <a:r>
              <a:rPr lang="en-US" sz="3200" dirty="0" err="1" smtClean="0"/>
              <a:t>sama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85" y="2597073"/>
            <a:ext cx="6404857" cy="410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0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Cleaning Categorical Feature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41" y="3561347"/>
            <a:ext cx="5146948" cy="3296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34970"/>
            <a:ext cx="12157913" cy="30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96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69940"/>
          </a:xfrm>
        </p:spPr>
        <p:txBody>
          <a:bodyPr/>
          <a:lstStyle/>
          <a:p>
            <a:r>
              <a:rPr lang="en-US" dirty="0" err="1"/>
              <a:t>Standardising</a:t>
            </a:r>
            <a:r>
              <a:rPr lang="en-US" dirty="0"/>
              <a:t> Continuous features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16831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Mentransformasi</a:t>
            </a:r>
            <a:r>
              <a:rPr lang="en-US" sz="2800" dirty="0" smtClean="0"/>
              <a:t> Data (</a:t>
            </a:r>
            <a:r>
              <a:rPr lang="en-US" sz="2800" dirty="0" err="1" smtClean="0"/>
              <a:t>kontinu</a:t>
            </a:r>
            <a:r>
              <a:rPr lang="en-US" sz="2800" dirty="0" smtClean="0"/>
              <a:t>) </a:t>
            </a:r>
            <a:r>
              <a:rPr lang="en-US" sz="2800" dirty="0" err="1" smtClean="0"/>
              <a:t>kedalam</a:t>
            </a:r>
            <a:r>
              <a:rPr lang="en-US" sz="2800" dirty="0" smtClean="0"/>
              <a:t> </a:t>
            </a:r>
            <a:r>
              <a:rPr lang="en-US" sz="2800" dirty="0" err="1" smtClean="0"/>
              <a:t>skala</a:t>
            </a:r>
            <a:r>
              <a:rPr lang="en-US" sz="2800" dirty="0" smtClean="0"/>
              <a:t> yang </a:t>
            </a:r>
            <a:r>
              <a:rPr lang="en-US" sz="2800" dirty="0" err="1" smtClean="0"/>
              <a:t>sama</a:t>
            </a:r>
            <a:r>
              <a:rPr lang="en-US" sz="2800" dirty="0" smtClean="0"/>
              <a:t>. </a:t>
            </a:r>
            <a:r>
              <a:rPr lang="en-US" sz="2800" dirty="0" err="1" smtClean="0"/>
              <a:t>Pada</a:t>
            </a:r>
            <a:r>
              <a:rPr lang="en-US" sz="2800" dirty="0" smtClean="0"/>
              <a:t> </a:t>
            </a:r>
            <a:r>
              <a:rPr lang="en-US" sz="2800" dirty="0" err="1" smtClean="0"/>
              <a:t>kasus</a:t>
            </a:r>
            <a:r>
              <a:rPr lang="en-US" sz="2800" dirty="0" smtClean="0"/>
              <a:t> </a:t>
            </a:r>
            <a:r>
              <a:rPr lang="en-US" sz="2800" dirty="0" err="1" smtClean="0"/>
              <a:t>ini</a:t>
            </a:r>
            <a:r>
              <a:rPr lang="en-US" sz="2800" dirty="0" smtClean="0"/>
              <a:t> </a:t>
            </a:r>
            <a:r>
              <a:rPr lang="en-US" sz="2800" dirty="0" err="1" smtClean="0"/>
              <a:t>variabel</a:t>
            </a:r>
            <a:r>
              <a:rPr lang="en-US" sz="2800" dirty="0" smtClean="0"/>
              <a:t> yang </a:t>
            </a:r>
            <a:r>
              <a:rPr lang="en-US" sz="2800" dirty="0" err="1" smtClean="0"/>
              <a:t>akan</a:t>
            </a:r>
            <a:r>
              <a:rPr lang="en-US" sz="2800" dirty="0" smtClean="0"/>
              <a:t> </a:t>
            </a:r>
            <a:r>
              <a:rPr lang="en-US" sz="2800" dirty="0" err="1" smtClean="0"/>
              <a:t>distandarkan</a:t>
            </a:r>
            <a:r>
              <a:rPr lang="en-US" sz="2800" dirty="0" smtClean="0"/>
              <a:t> </a:t>
            </a:r>
            <a:r>
              <a:rPr lang="en-US" sz="2800" dirty="0" err="1" smtClean="0"/>
              <a:t>adalah</a:t>
            </a:r>
            <a:r>
              <a:rPr lang="en-US" sz="2800" dirty="0" smtClean="0"/>
              <a:t> tenure, monthly charge </a:t>
            </a:r>
            <a:r>
              <a:rPr lang="en-US" sz="2800" dirty="0" err="1" smtClean="0"/>
              <a:t>dan</a:t>
            </a:r>
            <a:r>
              <a:rPr lang="en-US" sz="2800" dirty="0" smtClean="0"/>
              <a:t> total charges.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580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Standardizing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236" y="4695859"/>
            <a:ext cx="6570228" cy="2162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4969"/>
            <a:ext cx="9601200" cy="416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8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Creating Derived Feature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" y="534970"/>
            <a:ext cx="960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Membuat</a:t>
            </a:r>
            <a:r>
              <a:rPr lang="en-US" sz="3600" dirty="0" smtClean="0"/>
              <a:t> derived feature </a:t>
            </a:r>
            <a:r>
              <a:rPr lang="en-US" sz="3600" dirty="0" err="1" smtClean="0"/>
              <a:t>adalah</a:t>
            </a:r>
            <a:r>
              <a:rPr lang="en-US" sz="3600" dirty="0" smtClean="0"/>
              <a:t> </a:t>
            </a:r>
            <a:r>
              <a:rPr lang="en-US" sz="3600" dirty="0" err="1" smtClean="0"/>
              <a:t>membuat</a:t>
            </a:r>
            <a:r>
              <a:rPr lang="en-US" sz="3600" dirty="0" smtClean="0"/>
              <a:t> feature </a:t>
            </a:r>
            <a:r>
              <a:rPr lang="en-US" sz="3600" dirty="0" err="1" smtClean="0"/>
              <a:t>baru</a:t>
            </a:r>
            <a:r>
              <a:rPr lang="en-US" sz="3600" dirty="0" smtClean="0"/>
              <a:t> </a:t>
            </a:r>
            <a:r>
              <a:rPr lang="en-US" sz="3600" dirty="0" err="1" smtClean="0"/>
              <a:t>berdasarkan</a:t>
            </a:r>
            <a:r>
              <a:rPr lang="en-US" sz="3600" dirty="0" smtClean="0"/>
              <a:t> feature yang </a:t>
            </a:r>
            <a:r>
              <a:rPr lang="en-US" sz="3600" dirty="0" err="1" smtClean="0"/>
              <a:t>ada</a:t>
            </a:r>
            <a:r>
              <a:rPr lang="en-US" sz="3600" dirty="0" smtClean="0"/>
              <a:t>. </a:t>
            </a:r>
            <a:r>
              <a:rPr lang="en-US" sz="3600" dirty="0" err="1" smtClean="0"/>
              <a:t>Pada</a:t>
            </a:r>
            <a:r>
              <a:rPr lang="en-US" sz="3600" dirty="0" smtClean="0"/>
              <a:t> </a:t>
            </a:r>
            <a:r>
              <a:rPr lang="en-US" sz="3600" dirty="0" err="1" smtClean="0"/>
              <a:t>kasus</a:t>
            </a:r>
            <a:r>
              <a:rPr lang="en-US" sz="3600" dirty="0" smtClean="0"/>
              <a:t> </a:t>
            </a:r>
            <a:r>
              <a:rPr lang="en-US" sz="3600" dirty="0" err="1" smtClean="0"/>
              <a:t>ini</a:t>
            </a:r>
            <a:r>
              <a:rPr lang="en-US" sz="3600" dirty="0" smtClean="0"/>
              <a:t> </a:t>
            </a:r>
            <a:r>
              <a:rPr lang="en-US" sz="3600" dirty="0" err="1" smtClean="0"/>
              <a:t>akan</a:t>
            </a:r>
            <a:r>
              <a:rPr lang="en-US" sz="3600" dirty="0" smtClean="0"/>
              <a:t> </a:t>
            </a:r>
            <a:r>
              <a:rPr lang="en-US" sz="3600" dirty="0" err="1" smtClean="0"/>
              <a:t>dibuat</a:t>
            </a:r>
            <a:r>
              <a:rPr lang="en-US" sz="3600" dirty="0" smtClean="0"/>
              <a:t> feature </a:t>
            </a:r>
            <a:r>
              <a:rPr lang="en-US" sz="3600" dirty="0" err="1" smtClean="0"/>
              <a:t>baru</a:t>
            </a:r>
            <a:r>
              <a:rPr lang="en-US" sz="3600" dirty="0" smtClean="0"/>
              <a:t> yang </a:t>
            </a:r>
            <a:r>
              <a:rPr lang="en-US" sz="3600" dirty="0" err="1" smtClean="0"/>
              <a:t>berasal</a:t>
            </a:r>
            <a:r>
              <a:rPr lang="en-US" sz="3600" dirty="0" smtClean="0"/>
              <a:t> </a:t>
            </a:r>
            <a:r>
              <a:rPr lang="en-US" sz="3600" dirty="0" err="1" smtClean="0"/>
              <a:t>dari</a:t>
            </a:r>
            <a:r>
              <a:rPr lang="en-US" sz="3600" dirty="0" smtClean="0"/>
              <a:t> feature tenure.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26837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/>
              <a:t>Creating derived features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34970"/>
            <a:ext cx="12192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#</a:t>
            </a:r>
            <a:r>
              <a:rPr lang="en-US" sz="2400" dirty="0" err="1"/>
              <a:t>Membuat</a:t>
            </a:r>
            <a:r>
              <a:rPr lang="en-US" sz="2400" dirty="0"/>
              <a:t> Feature </a:t>
            </a:r>
            <a:r>
              <a:rPr lang="en-US" sz="2400" dirty="0" err="1"/>
              <a:t>Baru</a:t>
            </a:r>
            <a:r>
              <a:rPr lang="en-US" sz="2400" dirty="0"/>
              <a:t> </a:t>
            </a:r>
            <a:r>
              <a:rPr lang="en-US" sz="2400" dirty="0" err="1"/>
              <a:t>Berdasarkan</a:t>
            </a:r>
            <a:r>
              <a:rPr lang="en-US" sz="2400" dirty="0"/>
              <a:t> Feature yang </a:t>
            </a:r>
            <a:r>
              <a:rPr lang="en-US" sz="2400" dirty="0" err="1"/>
              <a:t>ada</a:t>
            </a:r>
            <a:endParaRPr lang="en-US" sz="2400" dirty="0"/>
          </a:p>
          <a:p>
            <a:r>
              <a:rPr lang="en-US" sz="2400" dirty="0" err="1"/>
              <a:t>telco</a:t>
            </a:r>
            <a:r>
              <a:rPr lang="en-US" sz="2400" dirty="0"/>
              <a:t> = mutate(</a:t>
            </a:r>
            <a:r>
              <a:rPr lang="en-US" sz="2400" dirty="0" err="1"/>
              <a:t>telco,tenure_bin</a:t>
            </a:r>
            <a:r>
              <a:rPr lang="en-US" sz="2400" dirty="0"/>
              <a:t> = tenure)</a:t>
            </a:r>
          </a:p>
          <a:p>
            <a:r>
              <a:rPr lang="en-US" sz="2400" dirty="0" err="1"/>
              <a:t>telco$tenure_bin</a:t>
            </a:r>
            <a:r>
              <a:rPr lang="en-US" sz="2400" dirty="0"/>
              <a:t>[</a:t>
            </a:r>
            <a:r>
              <a:rPr lang="en-US" sz="2400" dirty="0" err="1"/>
              <a:t>telco$tenure_bin</a:t>
            </a:r>
            <a:r>
              <a:rPr lang="en-US" sz="2400" dirty="0"/>
              <a:t> &gt;=0 &amp; </a:t>
            </a:r>
            <a:r>
              <a:rPr lang="en-US" sz="2400" dirty="0" err="1"/>
              <a:t>telco$tenure_bin</a:t>
            </a:r>
            <a:r>
              <a:rPr lang="en-US" sz="2400" dirty="0"/>
              <a:t> &lt;= 12] &lt;- '0-1 year'</a:t>
            </a:r>
          </a:p>
          <a:p>
            <a:r>
              <a:rPr lang="en-US" sz="2400" dirty="0" err="1"/>
              <a:t>telco$tenure_bin</a:t>
            </a:r>
            <a:r>
              <a:rPr lang="en-US" sz="2400" dirty="0"/>
              <a:t>[</a:t>
            </a:r>
            <a:r>
              <a:rPr lang="en-US" sz="2400" dirty="0" err="1"/>
              <a:t>telco$tenure_bin</a:t>
            </a:r>
            <a:r>
              <a:rPr lang="en-US" sz="2400" dirty="0"/>
              <a:t> &gt; 12 &amp; </a:t>
            </a:r>
            <a:r>
              <a:rPr lang="en-US" sz="2400" dirty="0" err="1"/>
              <a:t>telco$tenure_bin</a:t>
            </a:r>
            <a:r>
              <a:rPr lang="en-US" sz="2400" dirty="0"/>
              <a:t> &lt;= 24] &lt;- '1-2 years'</a:t>
            </a:r>
          </a:p>
          <a:p>
            <a:r>
              <a:rPr lang="en-US" sz="2400" dirty="0" err="1"/>
              <a:t>telco$tenure_bin</a:t>
            </a:r>
            <a:r>
              <a:rPr lang="en-US" sz="2400" dirty="0"/>
              <a:t>[</a:t>
            </a:r>
            <a:r>
              <a:rPr lang="en-US" sz="2400" dirty="0" err="1"/>
              <a:t>telco$tenure_bin</a:t>
            </a:r>
            <a:r>
              <a:rPr lang="en-US" sz="2400" dirty="0"/>
              <a:t> &gt; 24 &amp; </a:t>
            </a:r>
            <a:r>
              <a:rPr lang="en-US" sz="2400" dirty="0" err="1"/>
              <a:t>telco$tenure_bin</a:t>
            </a:r>
            <a:r>
              <a:rPr lang="en-US" sz="2400" dirty="0"/>
              <a:t> &lt;= 36] &lt;- '2-3 years'</a:t>
            </a:r>
          </a:p>
          <a:p>
            <a:r>
              <a:rPr lang="en-US" sz="2400" dirty="0" err="1"/>
              <a:t>telco$tenure_bin</a:t>
            </a:r>
            <a:r>
              <a:rPr lang="en-US" sz="2400" dirty="0"/>
              <a:t>[</a:t>
            </a:r>
            <a:r>
              <a:rPr lang="en-US" sz="2400" dirty="0" err="1"/>
              <a:t>telco$tenure_bin</a:t>
            </a:r>
            <a:r>
              <a:rPr lang="en-US" sz="2400" dirty="0"/>
              <a:t> &gt; 36 &amp; </a:t>
            </a:r>
            <a:r>
              <a:rPr lang="en-US" sz="2400" dirty="0" err="1"/>
              <a:t>telco$tenure_bin</a:t>
            </a:r>
            <a:r>
              <a:rPr lang="en-US" sz="2400" dirty="0"/>
              <a:t> &lt;= 48] &lt;- '3-4 years'</a:t>
            </a:r>
          </a:p>
          <a:p>
            <a:r>
              <a:rPr lang="en-US" sz="2400" dirty="0" err="1"/>
              <a:t>telco$tenure_bin</a:t>
            </a:r>
            <a:r>
              <a:rPr lang="en-US" sz="2400" dirty="0"/>
              <a:t>[</a:t>
            </a:r>
            <a:r>
              <a:rPr lang="en-US" sz="2400" dirty="0" err="1"/>
              <a:t>telco$tenure_bin</a:t>
            </a:r>
            <a:r>
              <a:rPr lang="en-US" sz="2400" dirty="0"/>
              <a:t> &gt; 48 &amp; </a:t>
            </a:r>
            <a:r>
              <a:rPr lang="en-US" sz="2400" dirty="0" err="1"/>
              <a:t>telco$tenure_bin</a:t>
            </a:r>
            <a:r>
              <a:rPr lang="en-US" sz="2400" dirty="0"/>
              <a:t> &lt;= 60] &lt;- '4-5 years'</a:t>
            </a:r>
          </a:p>
          <a:p>
            <a:r>
              <a:rPr lang="en-US" sz="2400" dirty="0" err="1"/>
              <a:t>telco$tenure_bin</a:t>
            </a:r>
            <a:r>
              <a:rPr lang="en-US" sz="2400" dirty="0"/>
              <a:t>[</a:t>
            </a:r>
            <a:r>
              <a:rPr lang="en-US" sz="2400" dirty="0" err="1"/>
              <a:t>telco$tenure_bin</a:t>
            </a:r>
            <a:r>
              <a:rPr lang="en-US" sz="2400" dirty="0"/>
              <a:t> &gt; 60 &amp; </a:t>
            </a:r>
            <a:r>
              <a:rPr lang="en-US" sz="2400" dirty="0" err="1"/>
              <a:t>telco$tenure_bin</a:t>
            </a:r>
            <a:r>
              <a:rPr lang="en-US" sz="2400" dirty="0"/>
              <a:t> &lt;= 73] &lt;- '5-6 years'</a:t>
            </a:r>
          </a:p>
          <a:p>
            <a:r>
              <a:rPr lang="en-US" sz="2400" dirty="0" err="1"/>
              <a:t>telco$tenure_bin</a:t>
            </a:r>
            <a:r>
              <a:rPr lang="en-US" sz="2400" dirty="0"/>
              <a:t> &lt;- </a:t>
            </a:r>
            <a:r>
              <a:rPr lang="en-US" sz="2400" dirty="0" err="1"/>
              <a:t>as.factor</a:t>
            </a:r>
            <a:r>
              <a:rPr lang="en-US" sz="2400" dirty="0"/>
              <a:t>(</a:t>
            </a:r>
            <a:r>
              <a:rPr lang="en-US" sz="2400" dirty="0" err="1"/>
              <a:t>telco$tenure_bin</a:t>
            </a:r>
            <a:r>
              <a:rPr lang="en-US" sz="2400" dirty="0"/>
              <a:t>)</a:t>
            </a:r>
          </a:p>
          <a:p>
            <a:r>
              <a:rPr lang="en-US" sz="2400" dirty="0"/>
              <a:t>#</a:t>
            </a:r>
            <a:r>
              <a:rPr lang="en-US" sz="2400" dirty="0" err="1"/>
              <a:t>Tampilkan</a:t>
            </a:r>
            <a:r>
              <a:rPr lang="en-US" sz="2400" dirty="0"/>
              <a:t> </a:t>
            </a:r>
            <a:r>
              <a:rPr lang="en-US" sz="2400" dirty="0" err="1"/>
              <a:t>Barchart</a:t>
            </a:r>
            <a:r>
              <a:rPr lang="en-US" sz="2400" dirty="0"/>
              <a:t> </a:t>
            </a:r>
            <a:r>
              <a:rPr lang="en-US" sz="2400" dirty="0" err="1"/>
              <a:t>Variabel</a:t>
            </a:r>
            <a:r>
              <a:rPr lang="en-US" sz="2400" dirty="0"/>
              <a:t> </a:t>
            </a:r>
            <a:r>
              <a:rPr lang="en-US" sz="2400" dirty="0" err="1"/>
              <a:t>Baru</a:t>
            </a:r>
            <a:endParaRPr lang="en-US" sz="2400" dirty="0"/>
          </a:p>
          <a:p>
            <a:r>
              <a:rPr lang="en-US" sz="2400" dirty="0" err="1"/>
              <a:t>ggplot</a:t>
            </a:r>
            <a:r>
              <a:rPr lang="en-US" sz="2400" dirty="0"/>
              <a:t>(</a:t>
            </a:r>
            <a:r>
              <a:rPr lang="en-US" sz="2400" dirty="0" err="1"/>
              <a:t>telco</a:t>
            </a:r>
            <a:r>
              <a:rPr lang="en-US" sz="2400" dirty="0"/>
              <a:t>, </a:t>
            </a:r>
            <a:r>
              <a:rPr lang="en-US" sz="2400" dirty="0" err="1"/>
              <a:t>aes</a:t>
            </a:r>
            <a:r>
              <a:rPr lang="en-US" sz="2400" dirty="0"/>
              <a:t>(</a:t>
            </a:r>
            <a:r>
              <a:rPr lang="en-US" sz="2400" dirty="0" err="1"/>
              <a:t>tenure_bin</a:t>
            </a:r>
            <a:r>
              <a:rPr lang="en-US" sz="2400" dirty="0"/>
              <a:t>, fill = </a:t>
            </a:r>
            <a:r>
              <a:rPr lang="en-US" sz="2400" dirty="0" err="1"/>
              <a:t>tenure_bin</a:t>
            </a:r>
            <a:r>
              <a:rPr lang="en-US" sz="2400" dirty="0"/>
              <a:t>)) + </a:t>
            </a:r>
            <a:r>
              <a:rPr lang="en-US" sz="2400" dirty="0" err="1"/>
              <a:t>geom_bar</a:t>
            </a:r>
            <a:r>
              <a:rPr lang="en-US" sz="2400" dirty="0"/>
              <a:t>()+ </a:t>
            </a:r>
            <a:r>
              <a:rPr lang="en-US" sz="2400" dirty="0" err="1"/>
              <a:t>theme_bw</a:t>
            </a:r>
            <a:r>
              <a:rPr lang="en-US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960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err="1" smtClean="0"/>
              <a:t>Mengimpor</a:t>
            </a:r>
            <a:r>
              <a:rPr lang="en-US" dirty="0" smtClean="0"/>
              <a:t> Data </a:t>
            </a:r>
            <a:r>
              <a:rPr lang="en-US" dirty="0" err="1" smtClean="0"/>
              <a:t>Ke</a:t>
            </a:r>
            <a:r>
              <a:rPr lang="en-US" dirty="0" smtClean="0"/>
              <a:t> R#2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1" y="1899970"/>
            <a:ext cx="9142412" cy="4771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5532"/>
            <a:ext cx="3231821" cy="70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8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63" y="0"/>
            <a:ext cx="10707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6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069940"/>
          </a:xfrm>
        </p:spPr>
        <p:txBody>
          <a:bodyPr/>
          <a:lstStyle/>
          <a:p>
            <a:r>
              <a:rPr lang="en-US" dirty="0"/>
              <a:t>Creating dummy variables for factor variables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069940"/>
            <a:ext cx="9492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Membentuk</a:t>
            </a:r>
            <a:r>
              <a:rPr lang="en-US" sz="3200" dirty="0" smtClean="0"/>
              <a:t> </a:t>
            </a:r>
            <a:r>
              <a:rPr lang="en-US" sz="3200" dirty="0" err="1" smtClean="0"/>
              <a:t>variabel</a:t>
            </a:r>
            <a:r>
              <a:rPr lang="en-US" sz="3200" dirty="0" smtClean="0"/>
              <a:t> dummy </a:t>
            </a:r>
            <a:r>
              <a:rPr lang="en-US" sz="3200" dirty="0" err="1" smtClean="0"/>
              <a:t>hanya</a:t>
            </a:r>
            <a:r>
              <a:rPr lang="en-US" sz="3200" dirty="0" smtClean="0"/>
              <a:t> </a:t>
            </a:r>
            <a:r>
              <a:rPr lang="en-US" sz="3200" dirty="0" err="1" smtClean="0"/>
              <a:t>dilakukan</a:t>
            </a:r>
            <a:r>
              <a:rPr lang="en-US" sz="3200" dirty="0" smtClean="0"/>
              <a:t> </a:t>
            </a:r>
            <a:r>
              <a:rPr lang="en-US" sz="3200" dirty="0" err="1" smtClean="0"/>
              <a:t>pada</a:t>
            </a:r>
            <a:r>
              <a:rPr lang="en-US" sz="3200" dirty="0" smtClean="0"/>
              <a:t> </a:t>
            </a:r>
            <a:r>
              <a:rPr lang="en-US" sz="3200" dirty="0" err="1" smtClean="0"/>
              <a:t>kategorikal</a:t>
            </a:r>
            <a:r>
              <a:rPr lang="en-US" sz="3200" dirty="0" smtClean="0"/>
              <a:t> data </a:t>
            </a:r>
            <a:r>
              <a:rPr lang="en-US" sz="3200" dirty="0" err="1" smtClean="0"/>
              <a:t>saja</a:t>
            </a:r>
            <a:r>
              <a:rPr lang="en-US" sz="3200" dirty="0" smtClean="0"/>
              <a:t>. </a:t>
            </a:r>
            <a:r>
              <a:rPr lang="en-US" sz="3200" dirty="0" err="1" smtClean="0"/>
              <a:t>Tujuannya</a:t>
            </a:r>
            <a:r>
              <a:rPr lang="en-US" sz="3200" dirty="0" smtClean="0"/>
              <a:t> </a:t>
            </a:r>
            <a:r>
              <a:rPr lang="en-US" sz="3200" dirty="0" err="1" smtClean="0"/>
              <a:t>adalah</a:t>
            </a:r>
            <a:r>
              <a:rPr lang="en-US" sz="3200" dirty="0" smtClean="0"/>
              <a:t> </a:t>
            </a:r>
            <a:r>
              <a:rPr lang="en-US" sz="3200" dirty="0" err="1" smtClean="0"/>
              <a:t>mengatasi</a:t>
            </a:r>
            <a:r>
              <a:rPr lang="en-US" sz="3200" dirty="0" smtClean="0"/>
              <a:t> </a:t>
            </a:r>
            <a:r>
              <a:rPr lang="en-US" sz="3200" dirty="0" err="1" smtClean="0"/>
              <a:t>singularitas</a:t>
            </a:r>
            <a:r>
              <a:rPr lang="en-US" sz="3200" dirty="0" smtClean="0"/>
              <a:t> </a:t>
            </a:r>
            <a:r>
              <a:rPr lang="en-US" sz="3200" dirty="0" err="1" smtClean="0"/>
              <a:t>atau</a:t>
            </a:r>
            <a:r>
              <a:rPr lang="en-US" sz="3200" dirty="0" smtClean="0"/>
              <a:t> </a:t>
            </a:r>
            <a:r>
              <a:rPr lang="en-US" sz="3200" dirty="0" err="1" smtClean="0"/>
              <a:t>kombinasi</a:t>
            </a:r>
            <a:r>
              <a:rPr lang="en-US" sz="3200" dirty="0" smtClean="0"/>
              <a:t> linear.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1124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Creating dummy variables for factor variables</a:t>
            </a:r>
            <a:br>
              <a:rPr lang="en-US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79" y="3581958"/>
            <a:ext cx="11619242" cy="30474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34970"/>
            <a:ext cx="12192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#</a:t>
            </a:r>
            <a:r>
              <a:rPr lang="en-US" sz="2400" dirty="0" err="1"/>
              <a:t>Membuat</a:t>
            </a:r>
            <a:r>
              <a:rPr lang="en-US" sz="2400" dirty="0"/>
              <a:t> Dummy </a:t>
            </a:r>
            <a:r>
              <a:rPr lang="en-US" sz="2400" dirty="0" err="1"/>
              <a:t>Variabel</a:t>
            </a:r>
            <a:endParaRPr lang="en-US" sz="2400" dirty="0"/>
          </a:p>
          <a:p>
            <a:r>
              <a:rPr lang="en-US" sz="2400" dirty="0"/>
              <a:t>#</a:t>
            </a:r>
            <a:r>
              <a:rPr lang="en-US" sz="2400" dirty="0" err="1"/>
              <a:t>Buat</a:t>
            </a:r>
            <a:r>
              <a:rPr lang="en-US" sz="2400" dirty="0"/>
              <a:t> data frame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variabel</a:t>
            </a:r>
            <a:r>
              <a:rPr lang="en-US" sz="2400" dirty="0"/>
              <a:t> yang </a:t>
            </a:r>
            <a:r>
              <a:rPr lang="en-US" sz="2400" dirty="0" err="1"/>
              <a:t>kategori</a:t>
            </a:r>
            <a:endParaRPr lang="en-US" sz="2400" dirty="0"/>
          </a:p>
          <a:p>
            <a:r>
              <a:rPr lang="en-US" sz="2400" dirty="0" err="1"/>
              <a:t>telco_cat</a:t>
            </a:r>
            <a:r>
              <a:rPr lang="en-US" sz="2400" dirty="0"/>
              <a:t> &lt;- </a:t>
            </a:r>
            <a:r>
              <a:rPr lang="en-US" sz="2400" dirty="0" err="1"/>
              <a:t>telco</a:t>
            </a:r>
            <a:r>
              <a:rPr lang="en-US" sz="2400" dirty="0"/>
              <a:t>[,-c(5,18,19)]</a:t>
            </a:r>
          </a:p>
          <a:p>
            <a:r>
              <a:rPr lang="en-US" sz="2400" dirty="0"/>
              <a:t>#</a:t>
            </a:r>
            <a:r>
              <a:rPr lang="en-US" sz="2400" dirty="0" err="1"/>
              <a:t>Buat</a:t>
            </a:r>
            <a:r>
              <a:rPr lang="en-US" sz="2400" dirty="0"/>
              <a:t> </a:t>
            </a:r>
            <a:r>
              <a:rPr lang="en-US" sz="2400" dirty="0" err="1"/>
              <a:t>Variabel</a:t>
            </a:r>
            <a:r>
              <a:rPr lang="en-US" sz="2400" dirty="0"/>
              <a:t> </a:t>
            </a:r>
            <a:r>
              <a:rPr lang="en-US" sz="2400" dirty="0" err="1"/>
              <a:t>Dummynya</a:t>
            </a:r>
            <a:endParaRPr lang="en-US" sz="2400" dirty="0"/>
          </a:p>
          <a:p>
            <a:r>
              <a:rPr lang="en-US" sz="2400" dirty="0"/>
              <a:t>dummy&lt;- </a:t>
            </a:r>
            <a:r>
              <a:rPr lang="en-US" sz="2400" dirty="0" err="1"/>
              <a:t>data.frame</a:t>
            </a:r>
            <a:r>
              <a:rPr lang="en-US" sz="2400" dirty="0"/>
              <a:t>(</a:t>
            </a:r>
            <a:r>
              <a:rPr lang="en-US" sz="2400" dirty="0" err="1"/>
              <a:t>sapply</a:t>
            </a:r>
            <a:r>
              <a:rPr lang="en-US" sz="2400" dirty="0"/>
              <a:t>(</a:t>
            </a:r>
            <a:r>
              <a:rPr lang="en-US" sz="2400" dirty="0" err="1"/>
              <a:t>telco_cat,function</a:t>
            </a:r>
            <a:r>
              <a:rPr lang="en-US" sz="2400" dirty="0"/>
              <a:t>(x) </a:t>
            </a:r>
            <a:r>
              <a:rPr lang="en-US" sz="2400" dirty="0" err="1"/>
              <a:t>data.frame</a:t>
            </a:r>
            <a:r>
              <a:rPr lang="en-US" sz="2400" dirty="0"/>
              <a:t>(</a:t>
            </a:r>
            <a:r>
              <a:rPr lang="en-US" sz="2400" dirty="0" err="1"/>
              <a:t>model.matrix</a:t>
            </a:r>
            <a:r>
              <a:rPr lang="en-US" sz="2400" dirty="0"/>
              <a:t>(~x-1,data =</a:t>
            </a:r>
            <a:r>
              <a:rPr lang="en-US" sz="2400" dirty="0" err="1"/>
              <a:t>telco_cat</a:t>
            </a:r>
            <a:r>
              <a:rPr lang="en-US" sz="2400" dirty="0"/>
              <a:t>))[,-1]))</a:t>
            </a:r>
          </a:p>
          <a:p>
            <a:r>
              <a:rPr lang="en-US" sz="2400" dirty="0"/>
              <a:t>#</a:t>
            </a:r>
            <a:r>
              <a:rPr lang="en-US" sz="2400" dirty="0" err="1"/>
              <a:t>Tampilkan</a:t>
            </a:r>
            <a:endParaRPr lang="en-US" sz="2400" dirty="0"/>
          </a:p>
          <a:p>
            <a:r>
              <a:rPr lang="en-US" sz="2400" dirty="0"/>
              <a:t>View(dummy)</a:t>
            </a:r>
          </a:p>
        </p:txBody>
      </p:sp>
    </p:spTree>
    <p:extLst>
      <p:ext uri="{BB962C8B-B14F-4D97-AF65-F5344CB8AC3E}">
        <p14:creationId xmlns:p14="http://schemas.microsoft.com/office/powerpoint/2010/main" val="1844187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23"/>
            <a:ext cx="9601200" cy="1069940"/>
          </a:xfrm>
        </p:spPr>
        <p:txBody>
          <a:bodyPr/>
          <a:lstStyle/>
          <a:p>
            <a:r>
              <a:rPr lang="en-US" dirty="0" err="1" smtClean="0"/>
              <a:t>Memerging</a:t>
            </a:r>
            <a:r>
              <a:rPr lang="en-US" dirty="0" smtClean="0"/>
              <a:t> Data Final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196" y="2411305"/>
            <a:ext cx="6509836" cy="4446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53510"/>
            <a:ext cx="9733547" cy="168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7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9940"/>
          </a:xfrm>
        </p:spPr>
        <p:txBody>
          <a:bodyPr>
            <a:normAutofit/>
          </a:bodyPr>
          <a:lstStyle/>
          <a:p>
            <a:r>
              <a:rPr lang="en-US" dirty="0"/>
              <a:t>Handling </a:t>
            </a:r>
            <a:r>
              <a:rPr lang="en-US" dirty="0" smtClean="0"/>
              <a:t>Imbalanced With Oversampling/</a:t>
            </a:r>
            <a:r>
              <a:rPr lang="en-US" dirty="0" err="1" smtClean="0"/>
              <a:t>Undersampling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 descr="Image result for oversamp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793" y="2586124"/>
            <a:ext cx="9746414" cy="299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534970"/>
            <a:ext cx="1219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Oversampling </a:t>
            </a:r>
            <a:r>
              <a:rPr lang="en-US" sz="2800" dirty="0" err="1" smtClean="0"/>
              <a:t>adalah</a:t>
            </a:r>
            <a:r>
              <a:rPr lang="en-US" sz="2800" dirty="0" smtClean="0"/>
              <a:t> </a:t>
            </a:r>
            <a:r>
              <a:rPr lang="en-US" sz="2800" dirty="0" err="1" smtClean="0"/>
              <a:t>membuat</a:t>
            </a:r>
            <a:r>
              <a:rPr lang="en-US" sz="2800" dirty="0" smtClean="0"/>
              <a:t> data </a:t>
            </a:r>
            <a:r>
              <a:rPr lang="en-US" sz="2800" dirty="0" err="1" smtClean="0"/>
              <a:t>baru</a:t>
            </a:r>
            <a:r>
              <a:rPr lang="en-US" sz="2800" dirty="0" smtClean="0"/>
              <a:t> </a:t>
            </a:r>
            <a:r>
              <a:rPr lang="en-US" sz="2800" dirty="0" err="1" smtClean="0"/>
              <a:t>berdasarkan</a:t>
            </a:r>
            <a:r>
              <a:rPr lang="en-US" sz="2800" dirty="0" smtClean="0"/>
              <a:t> data yang </a:t>
            </a:r>
            <a:r>
              <a:rPr lang="en-US" sz="2800" dirty="0" err="1" smtClean="0"/>
              <a:t>telah</a:t>
            </a:r>
            <a:r>
              <a:rPr lang="en-US" sz="2800" dirty="0" smtClean="0"/>
              <a:t> </a:t>
            </a:r>
            <a:r>
              <a:rPr lang="en-US" sz="2800" dirty="0" err="1" smtClean="0"/>
              <a:t>ada</a:t>
            </a:r>
            <a:r>
              <a:rPr lang="en-US" sz="2800" dirty="0" smtClean="0"/>
              <a:t> </a:t>
            </a:r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  <a:r>
              <a:rPr lang="en-US" sz="2800" dirty="0" err="1" smtClean="0"/>
              <a:t>menyamakan</a:t>
            </a:r>
            <a:r>
              <a:rPr lang="en-US" sz="2800" dirty="0" smtClean="0"/>
              <a:t> </a:t>
            </a:r>
            <a:r>
              <a:rPr lang="en-US" sz="2800" dirty="0" err="1" smtClean="0"/>
              <a:t>proporsi</a:t>
            </a:r>
            <a:r>
              <a:rPr lang="en-US" sz="2800" dirty="0" smtClean="0"/>
              <a:t> </a:t>
            </a:r>
            <a:r>
              <a:rPr lang="en-US" sz="2800" dirty="0" err="1" smtClean="0"/>
              <a:t>dengan</a:t>
            </a:r>
            <a:r>
              <a:rPr lang="en-US" sz="2800" dirty="0" smtClean="0"/>
              <a:t> data yang </a:t>
            </a:r>
            <a:r>
              <a:rPr lang="en-US" sz="2800" dirty="0" err="1" smtClean="0"/>
              <a:t>majoritas</a:t>
            </a:r>
            <a:r>
              <a:rPr lang="en-US" sz="2800" dirty="0" smtClean="0"/>
              <a:t>, </a:t>
            </a:r>
            <a:r>
              <a:rPr lang="en-US" sz="2800" dirty="0" err="1" smtClean="0"/>
              <a:t>sedangkan</a:t>
            </a:r>
            <a:r>
              <a:rPr lang="en-US" sz="2800" dirty="0" smtClean="0"/>
              <a:t> </a:t>
            </a:r>
            <a:r>
              <a:rPr lang="en-US" sz="2800" dirty="0" err="1" smtClean="0"/>
              <a:t>undersampling</a:t>
            </a:r>
            <a:r>
              <a:rPr lang="en-US" sz="2800" dirty="0" smtClean="0"/>
              <a:t> </a:t>
            </a:r>
            <a:r>
              <a:rPr lang="en-US" sz="2800" dirty="0" err="1" smtClean="0"/>
              <a:t>adalah</a:t>
            </a:r>
            <a:r>
              <a:rPr lang="en-US" sz="2800" dirty="0" smtClean="0"/>
              <a:t> </a:t>
            </a:r>
            <a:r>
              <a:rPr lang="en-US" sz="2800" dirty="0" err="1" smtClean="0"/>
              <a:t>sebaliknya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5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Oversampling </a:t>
            </a:r>
            <a:r>
              <a:rPr lang="en-US" dirty="0" err="1" smtClean="0"/>
              <a:t>Undersampling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34971"/>
            <a:ext cx="8698832" cy="21117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10" y="2646763"/>
            <a:ext cx="6575257" cy="421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21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534970"/>
            <a:ext cx="9601200" cy="1069940"/>
          </a:xfrm>
        </p:spPr>
        <p:txBody>
          <a:bodyPr/>
          <a:lstStyle/>
          <a:p>
            <a:r>
              <a:rPr lang="en-US" dirty="0"/>
              <a:t>Splitting the data into train and validation set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69939"/>
            <a:ext cx="12253799" cy="227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Model 1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65158" y="2387833"/>
            <a:ext cx="102268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#</a:t>
            </a:r>
            <a:r>
              <a:rPr lang="en-US" sz="2800" dirty="0" err="1" smtClean="0"/>
              <a:t>Buat</a:t>
            </a:r>
            <a:r>
              <a:rPr lang="en-US" sz="2800" dirty="0" smtClean="0"/>
              <a:t> Model 1</a:t>
            </a:r>
            <a:endParaRPr lang="en-US" sz="2800" dirty="0"/>
          </a:p>
          <a:p>
            <a:r>
              <a:rPr lang="en-US" sz="2800" dirty="0"/>
              <a:t>model1 &lt;- </a:t>
            </a:r>
            <a:r>
              <a:rPr lang="en-US" sz="2800" dirty="0" err="1"/>
              <a:t>glm</a:t>
            </a:r>
            <a:r>
              <a:rPr lang="en-US" sz="2800" dirty="0" smtClean="0"/>
              <a:t>(*****~.,</a:t>
            </a:r>
            <a:r>
              <a:rPr lang="en-US" sz="2800" dirty="0" err="1"/>
              <a:t>train,family</a:t>
            </a:r>
            <a:r>
              <a:rPr lang="en-US" sz="2800" dirty="0"/>
              <a:t> = binomial)</a:t>
            </a:r>
          </a:p>
          <a:p>
            <a:r>
              <a:rPr lang="en-US" sz="2800" dirty="0"/>
              <a:t>summary(model1)</a:t>
            </a:r>
          </a:p>
        </p:txBody>
      </p:sp>
    </p:spTree>
    <p:extLst>
      <p:ext uri="{BB962C8B-B14F-4D97-AF65-F5344CB8AC3E}">
        <p14:creationId xmlns:p14="http://schemas.microsoft.com/office/powerpoint/2010/main" val="44634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388" y="0"/>
            <a:ext cx="8781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92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55821"/>
            <a:ext cx="102388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Masih</a:t>
            </a:r>
            <a:r>
              <a:rPr lang="en-US" sz="2800" dirty="0" smtClean="0"/>
              <a:t> </a:t>
            </a:r>
            <a:r>
              <a:rPr lang="en-US" sz="2800" dirty="0" err="1" smtClean="0"/>
              <a:t>Terdapat</a:t>
            </a:r>
            <a:r>
              <a:rPr lang="en-US" sz="2800" dirty="0" smtClean="0"/>
              <a:t> </a:t>
            </a:r>
            <a:r>
              <a:rPr lang="en-US" sz="2800" dirty="0" err="1" smtClean="0"/>
              <a:t>Variabel</a:t>
            </a:r>
            <a:r>
              <a:rPr lang="en-US" sz="2800" dirty="0" smtClean="0"/>
              <a:t> yang </a:t>
            </a:r>
            <a:r>
              <a:rPr lang="en-US" sz="2800" dirty="0" err="1" smtClean="0"/>
              <a:t>tidak</a:t>
            </a:r>
            <a:r>
              <a:rPr lang="en-US" sz="2800" dirty="0" smtClean="0"/>
              <a:t> </a:t>
            </a:r>
            <a:r>
              <a:rPr lang="en-US" sz="2800" dirty="0" err="1" smtClean="0"/>
              <a:t>signifikan</a:t>
            </a:r>
            <a:r>
              <a:rPr lang="en-US" sz="2800" dirty="0" smtClean="0"/>
              <a:t>, </a:t>
            </a:r>
            <a:r>
              <a:rPr lang="en-US" sz="2800" dirty="0" err="1" smtClean="0"/>
              <a:t>Selanjutnya</a:t>
            </a:r>
            <a:r>
              <a:rPr lang="en-US" sz="2800" dirty="0" smtClean="0"/>
              <a:t> </a:t>
            </a:r>
            <a:r>
              <a:rPr lang="en-US" sz="2800" dirty="0" err="1" smtClean="0"/>
              <a:t>dilakukan</a:t>
            </a:r>
            <a:r>
              <a:rPr lang="en-US" sz="2800" dirty="0" smtClean="0"/>
              <a:t> </a:t>
            </a:r>
            <a:r>
              <a:rPr lang="en-US" sz="2800" dirty="0" err="1" smtClean="0"/>
              <a:t>pemilihan</a:t>
            </a:r>
            <a:r>
              <a:rPr lang="en-US" sz="2800" dirty="0" smtClean="0"/>
              <a:t> feature. </a:t>
            </a:r>
            <a:r>
              <a:rPr lang="en-US" sz="2800" dirty="0" err="1" smtClean="0"/>
              <a:t>Pemilihan</a:t>
            </a:r>
            <a:r>
              <a:rPr lang="en-US" sz="2800" dirty="0" smtClean="0"/>
              <a:t> feature </a:t>
            </a:r>
            <a:r>
              <a:rPr lang="en-US" sz="2800" dirty="0" err="1" smtClean="0"/>
              <a:t>adalah</a:t>
            </a:r>
            <a:r>
              <a:rPr lang="en-US" sz="2800" dirty="0" smtClean="0"/>
              <a:t> </a:t>
            </a:r>
            <a:r>
              <a:rPr lang="en-US" sz="2800" dirty="0" err="1" smtClean="0"/>
              <a:t>memilih</a:t>
            </a:r>
            <a:r>
              <a:rPr lang="en-US" sz="2800" dirty="0" smtClean="0"/>
              <a:t> feature yang </a:t>
            </a:r>
            <a:r>
              <a:rPr lang="en-US" sz="2800" dirty="0" err="1" smtClean="0"/>
              <a:t>terbaik</a:t>
            </a:r>
            <a:r>
              <a:rPr lang="en-US" sz="2800" dirty="0" smtClean="0"/>
              <a:t> </a:t>
            </a:r>
            <a:r>
              <a:rPr lang="en-US" sz="2800" dirty="0" err="1" smtClean="0"/>
              <a:t>atau</a:t>
            </a:r>
            <a:r>
              <a:rPr lang="en-US" sz="2800" dirty="0" smtClean="0"/>
              <a:t> yang </a:t>
            </a:r>
            <a:r>
              <a:rPr lang="en-US" sz="2800" dirty="0" err="1" smtClean="0"/>
              <a:t>terpenting</a:t>
            </a:r>
            <a:r>
              <a:rPr lang="en-US" sz="2800" dirty="0" smtClean="0"/>
              <a:t> yang </a:t>
            </a:r>
            <a:r>
              <a:rPr lang="en-US" sz="2800" dirty="0" err="1" smtClean="0"/>
              <a:t>digunakan</a:t>
            </a:r>
            <a:r>
              <a:rPr lang="en-US" sz="2800" dirty="0" smtClean="0"/>
              <a:t> </a:t>
            </a:r>
            <a:r>
              <a:rPr lang="en-US" sz="2800" dirty="0" err="1" smtClean="0"/>
              <a:t>dalam</a:t>
            </a:r>
            <a:r>
              <a:rPr lang="en-US" sz="2800" dirty="0" smtClean="0"/>
              <a:t> model. </a:t>
            </a:r>
            <a:r>
              <a:rPr lang="en-US" sz="2800" dirty="0" err="1" smtClean="0"/>
              <a:t>Banyak</a:t>
            </a:r>
            <a:r>
              <a:rPr lang="en-US" sz="2800" dirty="0" smtClean="0"/>
              <a:t> </a:t>
            </a:r>
            <a:r>
              <a:rPr lang="en-US" sz="2800" dirty="0" err="1" smtClean="0"/>
              <a:t>sekali</a:t>
            </a:r>
            <a:r>
              <a:rPr lang="en-US" sz="2800" dirty="0" smtClean="0"/>
              <a:t> </a:t>
            </a:r>
            <a:r>
              <a:rPr lang="en-US" sz="2800" dirty="0" err="1" smtClean="0"/>
              <a:t>metode</a:t>
            </a:r>
            <a:r>
              <a:rPr lang="en-US" sz="2800" dirty="0" smtClean="0"/>
              <a:t> </a:t>
            </a:r>
            <a:r>
              <a:rPr lang="en-US" sz="2800" dirty="0" err="1" smtClean="0"/>
              <a:t>dalam</a:t>
            </a:r>
            <a:r>
              <a:rPr lang="en-US" sz="2800" dirty="0" smtClean="0"/>
              <a:t> </a:t>
            </a:r>
            <a:r>
              <a:rPr lang="en-US" sz="2800" dirty="0" err="1" smtClean="0"/>
              <a:t>pemilihan</a:t>
            </a:r>
            <a:r>
              <a:rPr lang="en-US" sz="2800" dirty="0" smtClean="0"/>
              <a:t> feature, </a:t>
            </a:r>
            <a:r>
              <a:rPr lang="en-US" sz="2800" dirty="0" err="1" smtClean="0"/>
              <a:t>pada</a:t>
            </a:r>
            <a:r>
              <a:rPr lang="en-US" sz="2800" dirty="0" smtClean="0"/>
              <a:t> </a:t>
            </a:r>
            <a:r>
              <a:rPr lang="en-US" sz="2800" dirty="0" err="1" smtClean="0"/>
              <a:t>kasus</a:t>
            </a:r>
            <a:r>
              <a:rPr lang="en-US" sz="2800" dirty="0" smtClean="0"/>
              <a:t> </a:t>
            </a:r>
            <a:r>
              <a:rPr lang="en-US" sz="2800" dirty="0" err="1" smtClean="0"/>
              <a:t>ini</a:t>
            </a:r>
            <a:r>
              <a:rPr lang="en-US" sz="2800" dirty="0" smtClean="0"/>
              <a:t>, </a:t>
            </a:r>
            <a:r>
              <a:rPr lang="en-US" sz="2800" dirty="0" err="1" smtClean="0"/>
              <a:t>kita</a:t>
            </a:r>
            <a:r>
              <a:rPr lang="en-US" sz="2800" dirty="0" smtClean="0"/>
              <a:t> </a:t>
            </a:r>
            <a:r>
              <a:rPr lang="en-US" sz="2800" dirty="0" err="1" smtClean="0"/>
              <a:t>menggunakan</a:t>
            </a:r>
            <a:r>
              <a:rPr lang="en-US" sz="2800" dirty="0" smtClean="0"/>
              <a:t> </a:t>
            </a:r>
            <a:r>
              <a:rPr lang="en-US" sz="2800" dirty="0" err="1" smtClean="0"/>
              <a:t>stepAIC</a:t>
            </a:r>
            <a:r>
              <a:rPr lang="en-US" sz="2800" dirty="0" smtClean="0"/>
              <a:t> </a:t>
            </a:r>
            <a:r>
              <a:rPr lang="en-US" sz="2800" dirty="0" err="1" smtClean="0"/>
              <a:t>atau</a:t>
            </a:r>
            <a:r>
              <a:rPr lang="en-US" sz="2800" dirty="0" smtClean="0"/>
              <a:t> stepwise yang </a:t>
            </a:r>
            <a:r>
              <a:rPr lang="en-US" sz="2800" dirty="0" err="1" smtClean="0"/>
              <a:t>dikoreksi</a:t>
            </a:r>
            <a:r>
              <a:rPr lang="en-US" sz="2800" dirty="0" smtClean="0"/>
              <a:t> </a:t>
            </a:r>
            <a:r>
              <a:rPr lang="en-US" sz="2800" dirty="0" err="1" smtClean="0"/>
              <a:t>menggunakan</a:t>
            </a:r>
            <a:r>
              <a:rPr lang="en-US" sz="2800" dirty="0" smtClean="0"/>
              <a:t> </a:t>
            </a:r>
            <a:r>
              <a:rPr lang="en-US" sz="2800" dirty="0" err="1" smtClean="0"/>
              <a:t>nilai</a:t>
            </a:r>
            <a:r>
              <a:rPr lang="en-US" sz="2800" dirty="0" smtClean="0"/>
              <a:t> AIC. </a:t>
            </a:r>
            <a:r>
              <a:rPr lang="en-US" sz="2800" dirty="0" err="1" smtClean="0"/>
              <a:t>Nilai</a:t>
            </a:r>
            <a:r>
              <a:rPr lang="en-US" sz="2800" dirty="0" smtClean="0"/>
              <a:t> AIC </a:t>
            </a:r>
            <a:r>
              <a:rPr lang="en-US" sz="2800" dirty="0" err="1" smtClean="0"/>
              <a:t>adalah</a:t>
            </a:r>
            <a:r>
              <a:rPr lang="en-US" sz="2800" dirty="0" smtClean="0"/>
              <a:t> </a:t>
            </a:r>
            <a:r>
              <a:rPr lang="en-US" sz="2800" dirty="0" err="1" smtClean="0"/>
              <a:t>nilai</a:t>
            </a:r>
            <a:r>
              <a:rPr lang="en-US" sz="2800" dirty="0" smtClean="0"/>
              <a:t> </a:t>
            </a:r>
            <a:r>
              <a:rPr lang="en-US" sz="2800" dirty="0" err="1" smtClean="0"/>
              <a:t>kebaikan</a:t>
            </a:r>
            <a:r>
              <a:rPr lang="en-US" sz="2800" dirty="0" smtClean="0"/>
              <a:t> model </a:t>
            </a:r>
            <a:r>
              <a:rPr lang="en-US" sz="2800" dirty="0" err="1" smtClean="0"/>
              <a:t>dimana</a:t>
            </a:r>
            <a:r>
              <a:rPr lang="en-US" sz="2800" dirty="0" smtClean="0"/>
              <a:t> feature </a:t>
            </a:r>
            <a:r>
              <a:rPr lang="en-US" sz="2800" dirty="0" err="1" smtClean="0"/>
              <a:t>didalam</a:t>
            </a:r>
            <a:r>
              <a:rPr lang="en-US" sz="2800" dirty="0" smtClean="0"/>
              <a:t> model </a:t>
            </a:r>
            <a:r>
              <a:rPr lang="en-US" sz="2800" dirty="0" err="1" smtClean="0"/>
              <a:t>tersebut</a:t>
            </a:r>
            <a:r>
              <a:rPr lang="en-US" sz="2800" dirty="0" smtClean="0"/>
              <a:t> </a:t>
            </a:r>
            <a:r>
              <a:rPr lang="en-US" sz="2800" dirty="0" err="1" smtClean="0"/>
              <a:t>berbeda</a:t>
            </a:r>
            <a:r>
              <a:rPr lang="en-US" sz="2800" dirty="0" smtClean="0"/>
              <a:t> </a:t>
            </a:r>
            <a:r>
              <a:rPr lang="en-US" sz="2800" dirty="0" err="1" smtClean="0"/>
              <a:t>dengan</a:t>
            </a:r>
            <a:r>
              <a:rPr lang="en-US" sz="2800" dirty="0" smtClean="0"/>
              <a:t> model yang </a:t>
            </a:r>
            <a:r>
              <a:rPr lang="en-US" sz="2800" dirty="0" err="1" smtClean="0"/>
              <a:t>akan</a:t>
            </a:r>
            <a:r>
              <a:rPr lang="en-US" sz="2800" dirty="0" smtClean="0"/>
              <a:t> </a:t>
            </a:r>
            <a:r>
              <a:rPr lang="en-US" sz="2800" dirty="0" err="1" smtClean="0"/>
              <a:t>dibandingkan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7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80970"/>
            <a:ext cx="9931400" cy="106994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Crawling Data From Internet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6499"/>
            <a:ext cx="7886700" cy="647701"/>
          </a:xfrm>
        </p:spPr>
        <p:txBody>
          <a:bodyPr>
            <a:noAutofit/>
          </a:bodyPr>
          <a:lstStyle/>
          <a:p>
            <a:r>
              <a:rPr lang="en-US" sz="2800" dirty="0" smtClean="0"/>
              <a:t>Crawling </a:t>
            </a:r>
            <a:r>
              <a:rPr lang="en-US" sz="2800" dirty="0" err="1" smtClean="0"/>
              <a:t>adalah</a:t>
            </a:r>
            <a:r>
              <a:rPr lang="en-US" sz="2800" dirty="0" smtClean="0"/>
              <a:t> </a:t>
            </a:r>
            <a:r>
              <a:rPr lang="en-US" sz="2800" dirty="0" err="1" smtClean="0"/>
              <a:t>aplikasi</a:t>
            </a:r>
            <a:r>
              <a:rPr lang="en-US" sz="2800" dirty="0" smtClean="0"/>
              <a:t> script program </a:t>
            </a:r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  <a:r>
              <a:rPr lang="en-US" sz="2800" dirty="0" err="1" smtClean="0"/>
              <a:t>melakukan</a:t>
            </a:r>
            <a:r>
              <a:rPr lang="en-US" sz="2800" dirty="0" smtClean="0"/>
              <a:t> scan </a:t>
            </a:r>
            <a:r>
              <a:rPr lang="en-US" sz="2800" dirty="0" err="1" smtClean="0"/>
              <a:t>kesemua</a:t>
            </a:r>
            <a:r>
              <a:rPr lang="en-US" sz="2800" dirty="0" smtClean="0"/>
              <a:t> </a:t>
            </a:r>
            <a:r>
              <a:rPr lang="en-US" sz="2800" dirty="0" err="1" smtClean="0"/>
              <a:t>halaman</a:t>
            </a:r>
            <a:r>
              <a:rPr lang="en-US" sz="2800" dirty="0" smtClean="0"/>
              <a:t> di internet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dibuatkan</a:t>
            </a:r>
            <a:r>
              <a:rPr lang="en-US" sz="2800" dirty="0" smtClean="0"/>
              <a:t> index </a:t>
            </a:r>
            <a:r>
              <a:rPr lang="en-US" sz="2800" dirty="0" err="1" smtClean="0"/>
              <a:t>untuk</a:t>
            </a:r>
            <a:r>
              <a:rPr lang="en-US" sz="2800" dirty="0" smtClean="0"/>
              <a:t> data yang </a:t>
            </a:r>
            <a:r>
              <a:rPr lang="en-US" sz="2800" dirty="0" err="1" smtClean="0"/>
              <a:t>dicarinya</a:t>
            </a:r>
            <a:endParaRPr lang="en-US" sz="2800" dirty="0"/>
          </a:p>
        </p:txBody>
      </p:sp>
      <p:pic>
        <p:nvPicPr>
          <p:cNvPr id="4" name="Picture 2" descr="Image result for twitt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801" y="2327266"/>
            <a:ext cx="97536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r softwar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477" y="396499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Image result for compu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961" y="5308847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>
            <a:off x="11118481" y="3302626"/>
            <a:ext cx="0" cy="2006221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9890977" y="4441248"/>
            <a:ext cx="1227504" cy="0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938477" y="1615639"/>
            <a:ext cx="3589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Skema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crawling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Image result for API adala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3" y="2934326"/>
            <a:ext cx="7314285" cy="320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8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970"/>
            <a:ext cx="11684214" cy="1582588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2584285"/>
            <a:ext cx="12192000" cy="33239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Churn ~ tenure + MonthlyCharges + TotalCharges + Partner + Dependents + PhoneService + MultipleLines + InternetService.xFiber.optic + InternetService.xNo + OnlineSecurity + OnlineBackup + DeviceProtection + TechSupport + StreamingTV + StreamingMovies + Contract.xOne.year + Contract.xTwo.year + PaperlessBilling + PaymentMethod.xElectronic.check + PaymentMethod.xMailed.check + tenure_bin.x2.3.years + tenure_bin.x3.4.years + tenure_bin.x4.5.years + tenure_bin.x5.6.years</a:t>
            </a:r>
            <a:endParaRPr kumimoji="0" lang="en-US" altLang="en-US" sz="4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181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err="1" smtClean="0"/>
              <a:t>Bentuk</a:t>
            </a:r>
            <a:r>
              <a:rPr lang="en-US" dirty="0" smtClean="0"/>
              <a:t> Model 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347317"/>
            <a:ext cx="1219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#Model 2</a:t>
            </a:r>
          </a:p>
          <a:p>
            <a:r>
              <a:rPr lang="en-US" sz="2000" dirty="0"/>
              <a:t>model2 &lt;- </a:t>
            </a:r>
            <a:r>
              <a:rPr lang="en-US" sz="2000" dirty="0" err="1"/>
              <a:t>glm</a:t>
            </a:r>
            <a:r>
              <a:rPr lang="en-US" sz="2000" dirty="0"/>
              <a:t>(Churn ~ tenure + </a:t>
            </a:r>
            <a:r>
              <a:rPr lang="en-US" sz="2000" dirty="0" err="1"/>
              <a:t>MonthlyCharges</a:t>
            </a:r>
            <a:r>
              <a:rPr lang="en-US" sz="2000" dirty="0"/>
              <a:t> + </a:t>
            </a:r>
            <a:r>
              <a:rPr lang="en-US" sz="2000" dirty="0" err="1"/>
              <a:t>TotalCharges</a:t>
            </a:r>
            <a:r>
              <a:rPr lang="en-US" sz="2000" dirty="0"/>
              <a:t> + Partner + Dependents + </a:t>
            </a:r>
          </a:p>
          <a:p>
            <a:r>
              <a:rPr lang="en-US" sz="2000" dirty="0"/>
              <a:t>                </a:t>
            </a:r>
            <a:r>
              <a:rPr lang="en-US" sz="2000" dirty="0" err="1"/>
              <a:t>PhoneService</a:t>
            </a:r>
            <a:r>
              <a:rPr lang="en-US" sz="2000" dirty="0"/>
              <a:t> + </a:t>
            </a:r>
            <a:r>
              <a:rPr lang="en-US" sz="2000" dirty="0" err="1"/>
              <a:t>MultipleLines</a:t>
            </a:r>
            <a:r>
              <a:rPr lang="en-US" sz="2000" dirty="0"/>
              <a:t> + </a:t>
            </a:r>
            <a:r>
              <a:rPr lang="en-US" sz="2000" dirty="0" err="1"/>
              <a:t>InternetService.xFiber.optic</a:t>
            </a:r>
            <a:r>
              <a:rPr lang="en-US" sz="2000" dirty="0"/>
              <a:t> + </a:t>
            </a:r>
          </a:p>
          <a:p>
            <a:r>
              <a:rPr lang="en-US" sz="2000" dirty="0"/>
              <a:t>                </a:t>
            </a:r>
            <a:r>
              <a:rPr lang="en-US" sz="2000" dirty="0" err="1"/>
              <a:t>InternetService.xNo</a:t>
            </a:r>
            <a:r>
              <a:rPr lang="en-US" sz="2000" dirty="0"/>
              <a:t> + </a:t>
            </a:r>
            <a:r>
              <a:rPr lang="en-US" sz="2000" dirty="0" err="1"/>
              <a:t>OnlineSecurity</a:t>
            </a:r>
            <a:r>
              <a:rPr lang="en-US" sz="2000" dirty="0"/>
              <a:t> + </a:t>
            </a:r>
            <a:r>
              <a:rPr lang="en-US" sz="2000" dirty="0" err="1"/>
              <a:t>OnlineBackup</a:t>
            </a:r>
            <a:r>
              <a:rPr lang="en-US" sz="2000" dirty="0"/>
              <a:t> + </a:t>
            </a:r>
            <a:r>
              <a:rPr lang="en-US" sz="2000" dirty="0" err="1"/>
              <a:t>DeviceProtection</a:t>
            </a:r>
            <a:r>
              <a:rPr lang="en-US" sz="2000" dirty="0"/>
              <a:t> + </a:t>
            </a:r>
          </a:p>
          <a:p>
            <a:r>
              <a:rPr lang="en-US" sz="2000" dirty="0"/>
              <a:t>                </a:t>
            </a:r>
            <a:r>
              <a:rPr lang="en-US" sz="2000" dirty="0" err="1"/>
              <a:t>TechSupport</a:t>
            </a:r>
            <a:r>
              <a:rPr lang="en-US" sz="2000" dirty="0"/>
              <a:t> + </a:t>
            </a:r>
            <a:r>
              <a:rPr lang="en-US" sz="2000" dirty="0" err="1"/>
              <a:t>StreamingTV</a:t>
            </a:r>
            <a:r>
              <a:rPr lang="en-US" sz="2000" dirty="0"/>
              <a:t> + </a:t>
            </a:r>
            <a:r>
              <a:rPr lang="en-US" sz="2000" dirty="0" err="1"/>
              <a:t>StreamingMovies</a:t>
            </a:r>
            <a:r>
              <a:rPr lang="en-US" sz="2000" dirty="0"/>
              <a:t> + </a:t>
            </a:r>
            <a:r>
              <a:rPr lang="en-US" sz="2000" dirty="0" err="1"/>
              <a:t>Contract.xOne.year</a:t>
            </a:r>
            <a:r>
              <a:rPr lang="en-US" sz="2000" dirty="0"/>
              <a:t> + </a:t>
            </a:r>
          </a:p>
          <a:p>
            <a:r>
              <a:rPr lang="en-US" sz="2000" dirty="0"/>
              <a:t>                </a:t>
            </a:r>
            <a:r>
              <a:rPr lang="en-US" sz="2000" dirty="0" err="1"/>
              <a:t>Contract.xTwo.year</a:t>
            </a:r>
            <a:r>
              <a:rPr lang="en-US" sz="2000" dirty="0"/>
              <a:t> + </a:t>
            </a:r>
            <a:r>
              <a:rPr lang="en-US" sz="2000" dirty="0" err="1"/>
              <a:t>PaperlessBilling</a:t>
            </a:r>
            <a:r>
              <a:rPr lang="en-US" sz="2000" dirty="0"/>
              <a:t> + </a:t>
            </a:r>
            <a:r>
              <a:rPr lang="en-US" sz="2000" dirty="0" err="1"/>
              <a:t>PaymentMethod.xElectronic.check</a:t>
            </a:r>
            <a:r>
              <a:rPr lang="en-US" sz="2000" dirty="0"/>
              <a:t> + </a:t>
            </a:r>
          </a:p>
          <a:p>
            <a:r>
              <a:rPr lang="en-US" sz="2000" dirty="0"/>
              <a:t>                </a:t>
            </a:r>
            <a:r>
              <a:rPr lang="en-US" sz="2000" dirty="0" err="1"/>
              <a:t>PaymentMethod.xMailed.check</a:t>
            </a:r>
            <a:r>
              <a:rPr lang="en-US" sz="2000" dirty="0"/>
              <a:t> + tenure_bin.x2.3.years + tenure_bin.x3.4.years + </a:t>
            </a:r>
          </a:p>
          <a:p>
            <a:r>
              <a:rPr lang="en-US" sz="2000" dirty="0"/>
              <a:t>                tenure_bin.x4.5.years + tenure_bin.x5.6.years,train,family=binomial)</a:t>
            </a:r>
          </a:p>
          <a:p>
            <a:r>
              <a:rPr lang="en-US" sz="2000" dirty="0"/>
              <a:t>summary(model2)</a:t>
            </a:r>
          </a:p>
        </p:txBody>
      </p:sp>
    </p:spTree>
    <p:extLst>
      <p:ext uri="{BB962C8B-B14F-4D97-AF65-F5344CB8AC3E}">
        <p14:creationId xmlns:p14="http://schemas.microsoft.com/office/powerpoint/2010/main" val="1609991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-19050"/>
            <a:ext cx="86868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3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894889"/>
            <a:ext cx="12192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#Model 3</a:t>
            </a:r>
          </a:p>
          <a:p>
            <a:r>
              <a:rPr lang="en-US" dirty="0"/>
              <a:t>model3 &lt;- </a:t>
            </a:r>
            <a:r>
              <a:rPr lang="en-US" dirty="0" err="1"/>
              <a:t>glm</a:t>
            </a:r>
            <a:r>
              <a:rPr lang="en-US" dirty="0"/>
              <a:t>(Churn ~ tenure + </a:t>
            </a:r>
            <a:r>
              <a:rPr lang="en-US" dirty="0" err="1"/>
              <a:t>MonthlyCharges</a:t>
            </a:r>
            <a:r>
              <a:rPr lang="en-US" dirty="0"/>
              <a:t> + </a:t>
            </a:r>
            <a:r>
              <a:rPr lang="en-US" dirty="0" err="1"/>
              <a:t>TotalCharges</a:t>
            </a:r>
            <a:r>
              <a:rPr lang="en-US" dirty="0"/>
              <a:t> + Partner + Dependents + </a:t>
            </a:r>
          </a:p>
          <a:p>
            <a:r>
              <a:rPr lang="en-US" dirty="0"/>
              <a:t>                </a:t>
            </a:r>
            <a:r>
              <a:rPr lang="en-US" dirty="0" err="1"/>
              <a:t>PhoneService</a:t>
            </a:r>
            <a:r>
              <a:rPr lang="en-US" dirty="0"/>
              <a:t>  + </a:t>
            </a:r>
            <a:r>
              <a:rPr lang="en-US" dirty="0" err="1"/>
              <a:t>InternetService.xFiber.optic</a:t>
            </a:r>
            <a:r>
              <a:rPr lang="en-US" dirty="0"/>
              <a:t> + </a:t>
            </a:r>
          </a:p>
          <a:p>
            <a:r>
              <a:rPr lang="en-US" dirty="0"/>
              <a:t>                </a:t>
            </a:r>
            <a:r>
              <a:rPr lang="en-US" dirty="0" err="1"/>
              <a:t>InternetService.xNo</a:t>
            </a:r>
            <a:r>
              <a:rPr lang="en-US" dirty="0"/>
              <a:t> + </a:t>
            </a:r>
            <a:r>
              <a:rPr lang="en-US" dirty="0" err="1"/>
              <a:t>OnlineSecurity</a:t>
            </a:r>
            <a:r>
              <a:rPr lang="en-US" dirty="0"/>
              <a:t> + </a:t>
            </a:r>
            <a:r>
              <a:rPr lang="en-US" dirty="0" err="1"/>
              <a:t>OnlineBackup</a:t>
            </a:r>
            <a:r>
              <a:rPr lang="en-US" dirty="0"/>
              <a:t> + </a:t>
            </a:r>
            <a:r>
              <a:rPr lang="en-US" dirty="0" err="1"/>
              <a:t>DeviceProtection</a:t>
            </a:r>
            <a:r>
              <a:rPr lang="en-US" dirty="0"/>
              <a:t> + </a:t>
            </a:r>
          </a:p>
          <a:p>
            <a:r>
              <a:rPr lang="en-US" dirty="0"/>
              <a:t>                </a:t>
            </a:r>
            <a:r>
              <a:rPr lang="en-US" dirty="0" err="1"/>
              <a:t>TechSupport</a:t>
            </a:r>
            <a:r>
              <a:rPr lang="en-US" dirty="0"/>
              <a:t> + </a:t>
            </a:r>
            <a:r>
              <a:rPr lang="en-US" dirty="0" err="1"/>
              <a:t>StreamingTV</a:t>
            </a:r>
            <a:r>
              <a:rPr lang="en-US" dirty="0"/>
              <a:t> + </a:t>
            </a:r>
            <a:r>
              <a:rPr lang="en-US" dirty="0" err="1"/>
              <a:t>StreamingMovies</a:t>
            </a:r>
            <a:r>
              <a:rPr lang="en-US" dirty="0"/>
              <a:t> + </a:t>
            </a:r>
            <a:r>
              <a:rPr lang="en-US" dirty="0" err="1"/>
              <a:t>Contract.xOne.year</a:t>
            </a:r>
            <a:r>
              <a:rPr lang="en-US" dirty="0"/>
              <a:t> + </a:t>
            </a:r>
          </a:p>
          <a:p>
            <a:r>
              <a:rPr lang="en-US" dirty="0"/>
              <a:t>                </a:t>
            </a:r>
            <a:r>
              <a:rPr lang="en-US" dirty="0" err="1"/>
              <a:t>Contract.xTwo.year</a:t>
            </a:r>
            <a:r>
              <a:rPr lang="en-US" dirty="0"/>
              <a:t> + </a:t>
            </a:r>
            <a:r>
              <a:rPr lang="en-US" dirty="0" err="1"/>
              <a:t>PaperlessBilling</a:t>
            </a:r>
            <a:r>
              <a:rPr lang="en-US" dirty="0"/>
              <a:t> + </a:t>
            </a:r>
            <a:r>
              <a:rPr lang="en-US" dirty="0" err="1"/>
              <a:t>PaymentMethod.xElectronic.check</a:t>
            </a:r>
            <a:r>
              <a:rPr lang="en-US" dirty="0"/>
              <a:t> + </a:t>
            </a:r>
          </a:p>
          <a:p>
            <a:r>
              <a:rPr lang="en-US" dirty="0"/>
              <a:t>                </a:t>
            </a:r>
            <a:r>
              <a:rPr lang="en-US" dirty="0" err="1"/>
              <a:t>PaymentMethod.xMailed.check</a:t>
            </a:r>
            <a:r>
              <a:rPr lang="en-US" dirty="0"/>
              <a:t> + tenure_bin.x2.3.years + tenure_bin.x3.4.years + </a:t>
            </a:r>
          </a:p>
          <a:p>
            <a:r>
              <a:rPr lang="en-US" dirty="0"/>
              <a:t>                tenure_bin.x4.5.years + tenure_bin.x5.6.years,train,family='binomial')</a:t>
            </a:r>
          </a:p>
          <a:p>
            <a:r>
              <a:rPr lang="en-US" dirty="0"/>
              <a:t>summary(model3)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err="1" smtClean="0"/>
              <a:t>Bentuk</a:t>
            </a:r>
            <a:r>
              <a:rPr lang="en-US" dirty="0" smtClean="0"/>
              <a:t> Model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209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884" y="0"/>
            <a:ext cx="8679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39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1758" y="2935706"/>
            <a:ext cx="9554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Model 3 </a:t>
            </a:r>
            <a:r>
              <a:rPr lang="en-US" sz="2800" dirty="0" err="1" smtClean="0"/>
              <a:t>sudah</a:t>
            </a:r>
            <a:r>
              <a:rPr lang="en-US" sz="2800" dirty="0" smtClean="0"/>
              <a:t> </a:t>
            </a:r>
            <a:r>
              <a:rPr lang="en-US" sz="2800" dirty="0" err="1" smtClean="0"/>
              <a:t>baik</a:t>
            </a:r>
            <a:r>
              <a:rPr lang="en-US" sz="2800" dirty="0" smtClean="0"/>
              <a:t>, </a:t>
            </a:r>
            <a:r>
              <a:rPr lang="en-US" sz="2800" dirty="0" err="1" smtClean="0"/>
              <a:t>sekarang</a:t>
            </a:r>
            <a:r>
              <a:rPr lang="en-US" sz="2800" dirty="0" smtClean="0"/>
              <a:t> </a:t>
            </a:r>
            <a:r>
              <a:rPr lang="en-US" sz="2800" dirty="0" err="1" smtClean="0"/>
              <a:t>lakukan</a:t>
            </a:r>
            <a:r>
              <a:rPr lang="en-US" sz="2800" dirty="0" smtClean="0"/>
              <a:t> </a:t>
            </a:r>
            <a:r>
              <a:rPr lang="en-US" sz="2800" dirty="0" err="1" smtClean="0"/>
              <a:t>perhitungan</a:t>
            </a:r>
            <a:r>
              <a:rPr lang="en-US" sz="2800" dirty="0" smtClean="0"/>
              <a:t> </a:t>
            </a:r>
            <a:r>
              <a:rPr lang="en-US" sz="2800" dirty="0" err="1" smtClean="0"/>
              <a:t>akurasi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98604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12192000" cy="1069940"/>
          </a:xfrm>
        </p:spPr>
        <p:txBody>
          <a:bodyPr/>
          <a:lstStyle/>
          <a:p>
            <a:r>
              <a:rPr lang="en-US" dirty="0" err="1" smtClean="0"/>
              <a:t>Hitung</a:t>
            </a:r>
            <a:r>
              <a:rPr lang="en-US" dirty="0" smtClean="0"/>
              <a:t> </a:t>
            </a:r>
            <a:r>
              <a:rPr lang="en-US" dirty="0" err="1" smtClean="0"/>
              <a:t>Ketepatan</a:t>
            </a:r>
            <a:r>
              <a:rPr lang="en-US" dirty="0" smtClean="0"/>
              <a:t> </a:t>
            </a:r>
            <a:r>
              <a:rPr lang="en-US" dirty="0" err="1" smtClean="0"/>
              <a:t>Akurasi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Model final /Model 3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34970"/>
            <a:ext cx="12192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#Model Final</a:t>
            </a:r>
          </a:p>
          <a:p>
            <a:r>
              <a:rPr lang="en-US" sz="2400" dirty="0" err="1"/>
              <a:t>final_model</a:t>
            </a:r>
            <a:r>
              <a:rPr lang="en-US" sz="2400" dirty="0"/>
              <a:t> = model3</a:t>
            </a:r>
          </a:p>
          <a:p>
            <a:r>
              <a:rPr lang="en-US" sz="2400" dirty="0"/>
              <a:t>#</a:t>
            </a:r>
            <a:r>
              <a:rPr lang="en-US" sz="2400" dirty="0" err="1"/>
              <a:t>Hitung</a:t>
            </a:r>
            <a:r>
              <a:rPr lang="en-US" sz="2400" dirty="0"/>
              <a:t> </a:t>
            </a:r>
            <a:r>
              <a:rPr lang="en-US" sz="2400" dirty="0" err="1"/>
              <a:t>Prediksi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Yhat</a:t>
            </a:r>
            <a:endParaRPr lang="en-US" sz="2400" dirty="0"/>
          </a:p>
          <a:p>
            <a:r>
              <a:rPr lang="en-US" sz="2400" dirty="0" err="1"/>
              <a:t>pred</a:t>
            </a:r>
            <a:r>
              <a:rPr lang="en-US" sz="2400" dirty="0"/>
              <a:t> = predict(</a:t>
            </a:r>
            <a:r>
              <a:rPr lang="en-US" sz="2400" dirty="0" err="1"/>
              <a:t>final_model,type</a:t>
            </a:r>
            <a:r>
              <a:rPr lang="en-US" sz="2400" dirty="0"/>
              <a:t>='response',</a:t>
            </a:r>
            <a:r>
              <a:rPr lang="en-US" sz="2400" dirty="0" err="1"/>
              <a:t>newdata</a:t>
            </a:r>
            <a:r>
              <a:rPr lang="en-US" sz="2400" dirty="0"/>
              <a:t> = test[,-24])</a:t>
            </a:r>
          </a:p>
          <a:p>
            <a:r>
              <a:rPr lang="en-US" sz="2400" dirty="0"/>
              <a:t>#</a:t>
            </a:r>
            <a:r>
              <a:rPr lang="en-US" sz="2400" dirty="0" err="1"/>
              <a:t>buat</a:t>
            </a:r>
            <a:r>
              <a:rPr lang="en-US" sz="2400" dirty="0"/>
              <a:t> feature </a:t>
            </a:r>
            <a:r>
              <a:rPr lang="en-US" sz="2400" dirty="0" err="1"/>
              <a:t>pred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data test</a:t>
            </a:r>
          </a:p>
          <a:p>
            <a:r>
              <a:rPr lang="en-US" sz="2400" dirty="0" err="1"/>
              <a:t>test$prob</a:t>
            </a:r>
            <a:r>
              <a:rPr lang="en-US" sz="2400" dirty="0"/>
              <a:t> = </a:t>
            </a:r>
            <a:r>
              <a:rPr lang="en-US" sz="2400" dirty="0" err="1"/>
              <a:t>pred</a:t>
            </a:r>
            <a:endParaRPr lang="en-US" sz="2400" dirty="0"/>
          </a:p>
          <a:p>
            <a:r>
              <a:rPr lang="en-US" sz="2400" dirty="0"/>
              <a:t>#</a:t>
            </a:r>
            <a:r>
              <a:rPr lang="en-US" sz="2400" dirty="0" err="1"/>
              <a:t>Lakukan</a:t>
            </a:r>
            <a:r>
              <a:rPr lang="en-US" sz="2400" dirty="0"/>
              <a:t> </a:t>
            </a:r>
            <a:r>
              <a:rPr lang="en-US" sz="2400" dirty="0" err="1"/>
              <a:t>prediksi</a:t>
            </a:r>
            <a:r>
              <a:rPr lang="en-US" sz="2400" dirty="0"/>
              <a:t> </a:t>
            </a:r>
            <a:r>
              <a:rPr lang="en-US" sz="2400" dirty="0" err="1"/>
              <a:t>berdasarkan</a:t>
            </a:r>
            <a:r>
              <a:rPr lang="en-US" sz="2400" dirty="0"/>
              <a:t> cutoff 0.5</a:t>
            </a:r>
          </a:p>
          <a:p>
            <a:r>
              <a:rPr lang="en-US" sz="2400" dirty="0" err="1"/>
              <a:t>pred_churn</a:t>
            </a:r>
            <a:r>
              <a:rPr lang="en-US" sz="2400" dirty="0"/>
              <a:t> = factor(</a:t>
            </a:r>
            <a:r>
              <a:rPr lang="en-US" sz="2400" dirty="0" err="1"/>
              <a:t>ifelse</a:t>
            </a:r>
            <a:r>
              <a:rPr lang="en-US" sz="2400" dirty="0"/>
              <a:t>(</a:t>
            </a:r>
            <a:r>
              <a:rPr lang="en-US" sz="2400" dirty="0" err="1"/>
              <a:t>pred</a:t>
            </a:r>
            <a:r>
              <a:rPr lang="en-US" sz="2400" dirty="0"/>
              <a:t>&gt;=0.50,"Yes","No"))</a:t>
            </a:r>
          </a:p>
          <a:p>
            <a:r>
              <a:rPr lang="en-US" sz="2400" dirty="0"/>
              <a:t>#</a:t>
            </a:r>
            <a:r>
              <a:rPr lang="en-US" sz="2400" dirty="0" err="1"/>
              <a:t>Buat</a:t>
            </a:r>
            <a:r>
              <a:rPr lang="en-US" sz="2400" dirty="0"/>
              <a:t> data actual churn</a:t>
            </a:r>
          </a:p>
          <a:p>
            <a:r>
              <a:rPr lang="en-US" sz="2400" dirty="0" err="1"/>
              <a:t>actual_churn</a:t>
            </a:r>
            <a:r>
              <a:rPr lang="en-US" sz="2400" dirty="0"/>
              <a:t> = factor(</a:t>
            </a:r>
            <a:r>
              <a:rPr lang="en-US" sz="2400" dirty="0" err="1"/>
              <a:t>ifelse</a:t>
            </a:r>
            <a:r>
              <a:rPr lang="en-US" sz="2400" dirty="0"/>
              <a:t>(</a:t>
            </a:r>
            <a:r>
              <a:rPr lang="en-US" sz="2400" dirty="0" err="1"/>
              <a:t>test$Churn</a:t>
            </a:r>
            <a:r>
              <a:rPr lang="en-US" sz="2400" dirty="0"/>
              <a:t>==1,"Yes","No"))</a:t>
            </a:r>
          </a:p>
          <a:p>
            <a:r>
              <a:rPr lang="en-US" sz="2400" dirty="0"/>
              <a:t>#</a:t>
            </a:r>
            <a:r>
              <a:rPr lang="en-US" sz="2400" dirty="0" err="1"/>
              <a:t>buat</a:t>
            </a:r>
            <a:r>
              <a:rPr lang="en-US" sz="2400" dirty="0"/>
              <a:t> table </a:t>
            </a:r>
            <a:r>
              <a:rPr lang="en-US" sz="2400" dirty="0" err="1"/>
              <a:t>akurasi</a:t>
            </a:r>
            <a:r>
              <a:rPr lang="en-US" sz="2400" dirty="0"/>
              <a:t>/confusion matrix</a:t>
            </a:r>
          </a:p>
          <a:p>
            <a:r>
              <a:rPr lang="en-US" sz="2400" dirty="0"/>
              <a:t>t = table(</a:t>
            </a:r>
            <a:r>
              <a:rPr lang="en-US" sz="2400" dirty="0" err="1"/>
              <a:t>pred_churn,actual_churn</a:t>
            </a:r>
            <a:r>
              <a:rPr lang="en-US" sz="2400" dirty="0"/>
              <a:t>)</a:t>
            </a:r>
          </a:p>
          <a:p>
            <a:r>
              <a:rPr lang="en-US" sz="2400" dirty="0"/>
              <a:t>#</a:t>
            </a:r>
            <a:r>
              <a:rPr lang="en-US" sz="2400" dirty="0" err="1"/>
              <a:t>tampilkan</a:t>
            </a:r>
            <a:r>
              <a:rPr lang="en-US" sz="2400" dirty="0"/>
              <a:t> table</a:t>
            </a:r>
          </a:p>
          <a:p>
            <a:r>
              <a:rPr lang="en-US" sz="2400" dirty="0"/>
              <a:t>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44" y="5276098"/>
            <a:ext cx="4041882" cy="138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29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498" y="574253"/>
            <a:ext cx="4722145" cy="548339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12192000" cy="1069940"/>
          </a:xfrm>
        </p:spPr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74252"/>
            <a:ext cx="7347045" cy="352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74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74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Mengambil</a:t>
            </a:r>
            <a:r>
              <a:rPr lang="en-US" dirty="0" smtClean="0"/>
              <a:t> Tweet </a:t>
            </a:r>
            <a:r>
              <a:rPr lang="en-US" dirty="0" err="1" smtClean="0"/>
              <a:t>dari</a:t>
            </a:r>
            <a:r>
              <a:rPr lang="en-US" dirty="0" smtClean="0"/>
              <a:t> Twitter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4970"/>
            <a:ext cx="1112520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7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Collect Tweet From Twitter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782999"/>
            <a:ext cx="12192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#</a:t>
            </a:r>
            <a:r>
              <a:rPr lang="en-US" sz="2400" dirty="0" err="1" smtClean="0"/>
              <a:t>Definisikan</a:t>
            </a:r>
            <a:r>
              <a:rPr lang="en-US" sz="2400" dirty="0" smtClean="0"/>
              <a:t> API</a:t>
            </a:r>
            <a:endParaRPr lang="en-US" sz="2400" dirty="0"/>
          </a:p>
          <a:p>
            <a:r>
              <a:rPr lang="en-US" sz="2400" dirty="0" err="1" smtClean="0"/>
              <a:t>consumer_key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'</a:t>
            </a:r>
            <a:r>
              <a:rPr lang="en-US" sz="2400" dirty="0" err="1" smtClean="0"/>
              <a:t>OlHsruThlEzRyXXXXXXX</a:t>
            </a:r>
            <a:r>
              <a:rPr lang="en-US" sz="2400" dirty="0" smtClean="0"/>
              <a:t>'</a:t>
            </a:r>
            <a:endParaRPr lang="en-US" sz="2400" dirty="0"/>
          </a:p>
          <a:p>
            <a:r>
              <a:rPr lang="en-US" sz="2400" dirty="0" err="1"/>
              <a:t>consumer_secret</a:t>
            </a:r>
            <a:r>
              <a:rPr lang="en-US" sz="2400" dirty="0"/>
              <a:t> = </a:t>
            </a:r>
            <a:r>
              <a:rPr lang="en-US" sz="2400" dirty="0" smtClean="0"/>
              <a:t>'0BlKLpggSab5avxoc16A5XXXXXXXXXXXXXXXXXXXXXXXX'</a:t>
            </a:r>
            <a:endParaRPr lang="en-US" sz="2400" dirty="0"/>
          </a:p>
          <a:p>
            <a:r>
              <a:rPr lang="en-US" sz="2400" dirty="0" err="1"/>
              <a:t>access_token</a:t>
            </a:r>
            <a:r>
              <a:rPr lang="en-US" sz="2400" dirty="0"/>
              <a:t> = </a:t>
            </a:r>
            <a:r>
              <a:rPr lang="en-US" sz="2400" dirty="0" smtClean="0"/>
              <a:t>‘XXXXXXXX-erMkl8PqBDsoeVcMzqD5eKaju9ZcWW90vOMe6qgh</a:t>
            </a:r>
            <a:r>
              <a:rPr lang="en-US" sz="2400" dirty="0"/>
              <a:t>' </a:t>
            </a:r>
          </a:p>
          <a:p>
            <a:r>
              <a:rPr lang="en-US" sz="2400" dirty="0" err="1"/>
              <a:t>access_secret</a:t>
            </a:r>
            <a:r>
              <a:rPr lang="en-US" sz="2400" dirty="0"/>
              <a:t> = </a:t>
            </a:r>
            <a:r>
              <a:rPr lang="en-US" sz="2400" dirty="0" smtClean="0"/>
              <a:t>‘XXXXXXXXXXXXXXEN634CS0S9rItOaskAg3yQNXH4Pl11</a:t>
            </a:r>
            <a:r>
              <a:rPr lang="en-US" sz="2400" dirty="0"/>
              <a:t>'</a:t>
            </a:r>
          </a:p>
          <a:p>
            <a:r>
              <a:rPr lang="en-US" sz="2400" dirty="0" smtClean="0"/>
              <a:t>#</a:t>
            </a:r>
            <a:r>
              <a:rPr lang="en-US" sz="2400" dirty="0" err="1" smtClean="0"/>
              <a:t>Menseetup</a:t>
            </a:r>
            <a:endParaRPr lang="en-US" sz="2400" dirty="0" smtClean="0"/>
          </a:p>
          <a:p>
            <a:r>
              <a:rPr lang="en-US" sz="2400" dirty="0" err="1" smtClean="0"/>
              <a:t>setup_twitter_oauth</a:t>
            </a:r>
            <a:r>
              <a:rPr lang="en-US" sz="2400" dirty="0" smtClean="0"/>
              <a:t>(</a:t>
            </a:r>
            <a:r>
              <a:rPr lang="en-US" sz="2400" dirty="0" err="1" smtClean="0"/>
              <a:t>consumer_key</a:t>
            </a:r>
            <a:r>
              <a:rPr lang="en-US" sz="2400" dirty="0"/>
              <a:t>, </a:t>
            </a:r>
            <a:r>
              <a:rPr lang="en-US" sz="2400" dirty="0" err="1"/>
              <a:t>consumer_secret</a:t>
            </a:r>
            <a:r>
              <a:rPr lang="en-US" sz="2400" dirty="0"/>
              <a:t>, </a:t>
            </a:r>
            <a:r>
              <a:rPr lang="en-US" sz="2400" dirty="0" err="1"/>
              <a:t>access_token</a:t>
            </a:r>
            <a:r>
              <a:rPr lang="en-US" sz="2400" dirty="0"/>
              <a:t>, </a:t>
            </a:r>
            <a:r>
              <a:rPr lang="en-US" sz="2400" dirty="0" err="1"/>
              <a:t>access_secret</a:t>
            </a:r>
            <a:r>
              <a:rPr lang="en-US" sz="2400" dirty="0"/>
              <a:t>)</a:t>
            </a:r>
          </a:p>
          <a:p>
            <a:r>
              <a:rPr lang="en-US" sz="2400" dirty="0" smtClean="0"/>
              <a:t>#</a:t>
            </a:r>
            <a:r>
              <a:rPr lang="en-US" sz="2400" dirty="0" err="1" smtClean="0"/>
              <a:t>Mulai</a:t>
            </a:r>
            <a:r>
              <a:rPr lang="en-US" sz="2400" dirty="0" smtClean="0"/>
              <a:t> </a:t>
            </a:r>
            <a:r>
              <a:rPr lang="en-US" sz="2400" dirty="0" err="1" smtClean="0"/>
              <a:t>Mencari</a:t>
            </a:r>
            <a:r>
              <a:rPr lang="en-US" sz="2400" dirty="0" smtClean="0"/>
              <a:t> Tweet</a:t>
            </a:r>
          </a:p>
          <a:p>
            <a:r>
              <a:rPr lang="en-US" sz="2400" dirty="0" smtClean="0"/>
              <a:t>tweets </a:t>
            </a:r>
            <a:r>
              <a:rPr lang="en-US" sz="2400" dirty="0"/>
              <a:t>= </a:t>
            </a:r>
            <a:r>
              <a:rPr lang="en-US" sz="2400" dirty="0" err="1"/>
              <a:t>searchTwitter</a:t>
            </a:r>
            <a:r>
              <a:rPr lang="en-US" sz="2400" dirty="0"/>
              <a:t>("#</a:t>
            </a:r>
            <a:r>
              <a:rPr lang="en-US" sz="2400" dirty="0" err="1"/>
              <a:t>AvengersEndgame</a:t>
            </a:r>
            <a:r>
              <a:rPr lang="en-US" sz="2400" dirty="0"/>
              <a:t>", n = 1000, </a:t>
            </a:r>
            <a:r>
              <a:rPr lang="en-US" sz="2400" dirty="0" err="1"/>
              <a:t>lang</a:t>
            </a:r>
            <a:r>
              <a:rPr lang="en-US" sz="2400" dirty="0"/>
              <a:t> = "en")</a:t>
            </a:r>
          </a:p>
          <a:p>
            <a:r>
              <a:rPr lang="en-US" sz="2400" dirty="0" smtClean="0"/>
              <a:t>#</a:t>
            </a:r>
            <a:r>
              <a:rPr lang="en-US" sz="2400" dirty="0" err="1" smtClean="0"/>
              <a:t>merubah</a:t>
            </a:r>
            <a:r>
              <a:rPr lang="en-US" sz="2400" dirty="0" smtClean="0"/>
              <a:t> tweet </a:t>
            </a:r>
            <a:r>
              <a:rPr lang="en-US" sz="2400" dirty="0" err="1" smtClean="0"/>
              <a:t>kedalam</a:t>
            </a:r>
            <a:r>
              <a:rPr lang="en-US" sz="2400" dirty="0" smtClean="0"/>
              <a:t> </a:t>
            </a:r>
            <a:r>
              <a:rPr lang="en-US" sz="2400" dirty="0" err="1" smtClean="0"/>
              <a:t>bentuk</a:t>
            </a:r>
            <a:r>
              <a:rPr lang="en-US" sz="2400" dirty="0" smtClean="0"/>
              <a:t> data frame</a:t>
            </a:r>
          </a:p>
          <a:p>
            <a:r>
              <a:rPr lang="en-US" sz="2400" dirty="0" smtClean="0"/>
              <a:t>tweets </a:t>
            </a:r>
            <a:r>
              <a:rPr lang="en-US" sz="2400" dirty="0"/>
              <a:t>= </a:t>
            </a:r>
            <a:r>
              <a:rPr lang="en-US" sz="2400" dirty="0" err="1"/>
              <a:t>twListToDF</a:t>
            </a:r>
            <a:r>
              <a:rPr lang="en-US" sz="2400" dirty="0"/>
              <a:t>(tweets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979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922336"/>
            <a:ext cx="11341100" cy="57070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017" y="88900"/>
            <a:ext cx="28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View(tweets)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6061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Teks</a:t>
            </a:r>
            <a:r>
              <a:rPr lang="en-US" dirty="0" smtClean="0"/>
              <a:t> </a:t>
            </a:r>
            <a:r>
              <a:rPr lang="en-US" dirty="0" err="1" smtClean="0"/>
              <a:t>Analisis</a:t>
            </a:r>
            <a:endParaRPr lang="en-US" dirty="0"/>
          </a:p>
        </p:txBody>
      </p:sp>
      <p:pic>
        <p:nvPicPr>
          <p:cNvPr id="3074" name="Picture 2" descr="Image result for wordclo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41" y="19812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entiment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25" y="1981200"/>
            <a:ext cx="3749040" cy="281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8841" y="1457980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Wordcloud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554958" y="1457980"/>
            <a:ext cx="323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Sentiment Analysis</a:t>
            </a:r>
            <a:endParaRPr lang="en-US" sz="2800" dirty="0"/>
          </a:p>
        </p:txBody>
      </p:sp>
      <p:pic>
        <p:nvPicPr>
          <p:cNvPr id="3078" name="Picture 6" descr="Image result for social network analys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548" y="1981200"/>
            <a:ext cx="3876812" cy="283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776548" y="1457980"/>
            <a:ext cx="4006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Social Network Analysis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281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Cleaning &amp; Preparing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091821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accent1"/>
                </a:solidFill>
              </a:rPr>
              <a:t>Memahami</a:t>
            </a:r>
            <a:r>
              <a:rPr lang="en-US" sz="3200" dirty="0" smtClean="0">
                <a:solidFill>
                  <a:schemeClr val="accent1"/>
                </a:solidFill>
              </a:rPr>
              <a:t> Data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762836"/>
            <a:ext cx="1193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Dalam</a:t>
            </a:r>
            <a:r>
              <a:rPr lang="en-US" sz="2800" dirty="0" smtClean="0"/>
              <a:t> </a:t>
            </a:r>
            <a:r>
              <a:rPr lang="en-US" sz="2800" dirty="0" err="1" smtClean="0"/>
              <a:t>melakukan</a:t>
            </a:r>
            <a:r>
              <a:rPr lang="en-US" sz="2800" dirty="0" smtClean="0"/>
              <a:t> cleaning </a:t>
            </a:r>
            <a:r>
              <a:rPr lang="en-US" sz="2800" dirty="0" err="1" smtClean="0"/>
              <a:t>dan</a:t>
            </a:r>
            <a:r>
              <a:rPr lang="en-US" sz="2800" dirty="0" smtClean="0"/>
              <a:t> preparing, </a:t>
            </a:r>
            <a:r>
              <a:rPr lang="en-US" sz="2800" dirty="0" err="1" smtClean="0"/>
              <a:t>pahami</a:t>
            </a:r>
            <a:r>
              <a:rPr lang="en-US" sz="2800" dirty="0" smtClean="0"/>
              <a:t> </a:t>
            </a:r>
            <a:r>
              <a:rPr lang="en-US" sz="2800" dirty="0" err="1" smtClean="0"/>
              <a:t>tentang</a:t>
            </a:r>
            <a:r>
              <a:rPr lang="en-US" sz="2800" dirty="0" smtClean="0"/>
              <a:t> data </a:t>
            </a:r>
            <a:r>
              <a:rPr lang="en-US" sz="2800" dirty="0" err="1" smtClean="0"/>
              <a:t>terlebih</a:t>
            </a:r>
            <a:r>
              <a:rPr lang="en-US" sz="2800" dirty="0" smtClean="0"/>
              <a:t> </a:t>
            </a:r>
            <a:r>
              <a:rPr lang="en-US" sz="2800" dirty="0" err="1" smtClean="0"/>
              <a:t>dahulu</a:t>
            </a:r>
            <a:r>
              <a:rPr lang="en-US" sz="2800" dirty="0" smtClean="0"/>
              <a:t>. </a:t>
            </a:r>
            <a:r>
              <a:rPr lang="en-US" sz="2800" dirty="0" err="1" smtClean="0"/>
              <a:t>Misal</a:t>
            </a:r>
            <a:r>
              <a:rPr lang="en-US" sz="2800" dirty="0" smtClean="0"/>
              <a:t> </a:t>
            </a:r>
            <a:r>
              <a:rPr lang="en-US" sz="2800" dirty="0" err="1" smtClean="0"/>
              <a:t>mengetahui</a:t>
            </a:r>
            <a:r>
              <a:rPr lang="en-US" sz="2800" dirty="0" smtClean="0"/>
              <a:t> </a:t>
            </a:r>
            <a:r>
              <a:rPr lang="en-US" sz="2800" dirty="0" err="1" smtClean="0"/>
              <a:t>tentang</a:t>
            </a:r>
            <a:r>
              <a:rPr lang="en-US" sz="2800" dirty="0" smtClean="0"/>
              <a:t> </a:t>
            </a:r>
            <a:r>
              <a:rPr lang="en-US" sz="2800" dirty="0" err="1" smtClean="0"/>
              <a:t>skala</a:t>
            </a:r>
            <a:r>
              <a:rPr lang="en-US" sz="2800" dirty="0" smtClean="0"/>
              <a:t> </a:t>
            </a:r>
            <a:r>
              <a:rPr lang="en-US" sz="2800" dirty="0" err="1" smtClean="0"/>
              <a:t>datanya</a:t>
            </a:r>
            <a:r>
              <a:rPr lang="en-US" sz="2800" dirty="0" smtClean="0"/>
              <a:t>, </a:t>
            </a:r>
            <a:r>
              <a:rPr lang="en-US" sz="2800" dirty="0" err="1" smtClean="0"/>
              <a:t>serta</a:t>
            </a:r>
            <a:r>
              <a:rPr lang="en-US" sz="2800" dirty="0" smtClean="0"/>
              <a:t> </a:t>
            </a:r>
            <a:r>
              <a:rPr lang="en-US" sz="2800" dirty="0" err="1" smtClean="0"/>
              <a:t>tujuan</a:t>
            </a:r>
            <a:r>
              <a:rPr lang="en-US" sz="2800" dirty="0" smtClean="0"/>
              <a:t> data </a:t>
            </a:r>
            <a:r>
              <a:rPr lang="en-US" sz="2800" dirty="0" err="1" smtClean="0"/>
              <a:t>tersebut</a:t>
            </a:r>
            <a:r>
              <a:rPr lang="en-US" sz="2800" dirty="0" smtClean="0"/>
              <a:t> </a:t>
            </a:r>
            <a:r>
              <a:rPr lang="en-US" sz="2800" dirty="0" err="1" smtClean="0"/>
              <a:t>ada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675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err="1" smtClean="0"/>
              <a:t>Melihat</a:t>
            </a:r>
            <a:r>
              <a:rPr lang="en-US" dirty="0" smtClean="0"/>
              <a:t> </a:t>
            </a:r>
            <a:r>
              <a:rPr lang="en-US" dirty="0" err="1" smtClean="0"/>
              <a:t>Struktur</a:t>
            </a:r>
            <a:r>
              <a:rPr lang="en-US" dirty="0" smtClean="0"/>
              <a:t> Data Frame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717" y="534970"/>
            <a:ext cx="2342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str</a:t>
            </a:r>
            <a:r>
              <a:rPr lang="en-US" sz="3600" dirty="0" smtClean="0"/>
              <a:t>(power)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89" y="1819440"/>
            <a:ext cx="11077385" cy="248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0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79377"/>
            <a:ext cx="9601200" cy="106994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Profile</a:t>
            </a:r>
            <a:endParaRPr lang="en-US" sz="4400" dirty="0"/>
          </a:p>
        </p:txBody>
      </p:sp>
      <p:sp>
        <p:nvSpPr>
          <p:cNvPr id="6" name="Hexagon 5"/>
          <p:cNvSpPr/>
          <p:nvPr/>
        </p:nvSpPr>
        <p:spPr>
          <a:xfrm>
            <a:off x="8877300" y="690563"/>
            <a:ext cx="1798637" cy="1811338"/>
          </a:xfrm>
          <a:prstGeom prst="hexagon">
            <a:avLst>
              <a:gd name="adj" fmla="val 18583"/>
              <a:gd name="vf" fmla="val 115470"/>
            </a:avLst>
          </a:prstGeom>
          <a:solidFill>
            <a:schemeClr val="accent1">
              <a:alpha val="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34" y="1028700"/>
            <a:ext cx="1274497" cy="1269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262" y="3182937"/>
            <a:ext cx="1590675" cy="1457325"/>
          </a:xfrm>
          <a:prstGeom prst="rect">
            <a:avLst/>
          </a:prstGeom>
        </p:spPr>
      </p:pic>
      <p:sp>
        <p:nvSpPr>
          <p:cNvPr id="9" name="Hexagon 8"/>
          <p:cNvSpPr/>
          <p:nvPr/>
        </p:nvSpPr>
        <p:spPr>
          <a:xfrm>
            <a:off x="8961039" y="3182937"/>
            <a:ext cx="1839120" cy="1811338"/>
          </a:xfrm>
          <a:prstGeom prst="hexagon">
            <a:avLst>
              <a:gd name="adj" fmla="val 18583"/>
              <a:gd name="vf" fmla="val 115470"/>
            </a:avLst>
          </a:prstGeom>
          <a:solidFill>
            <a:schemeClr val="accent1">
              <a:alpha val="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9700" y="1028700"/>
            <a:ext cx="749115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Amri Muhaimin</a:t>
            </a:r>
          </a:p>
          <a:p>
            <a:r>
              <a:rPr lang="en-US" sz="2000" dirty="0" err="1"/>
              <a:t>Pendidikan</a:t>
            </a:r>
            <a:r>
              <a:rPr lang="en-US" sz="2000" dirty="0"/>
              <a:t> S1 </a:t>
            </a:r>
            <a:r>
              <a:rPr lang="en-US" sz="2000" dirty="0" err="1"/>
              <a:t>Statistika</a:t>
            </a:r>
            <a:r>
              <a:rPr lang="en-US" sz="2000" dirty="0"/>
              <a:t> </a:t>
            </a:r>
            <a:r>
              <a:rPr lang="en-US" sz="2000" dirty="0" err="1"/>
              <a:t>Institiute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 </a:t>
            </a:r>
            <a:r>
              <a:rPr lang="en-US" sz="2000" dirty="0" err="1"/>
              <a:t>Sepuluh</a:t>
            </a:r>
            <a:r>
              <a:rPr lang="en-US" sz="2000" dirty="0"/>
              <a:t> </a:t>
            </a:r>
            <a:r>
              <a:rPr lang="en-US" sz="2000" dirty="0" err="1"/>
              <a:t>Nopember</a:t>
            </a:r>
            <a:endParaRPr lang="en-US" sz="2000" dirty="0"/>
          </a:p>
          <a:p>
            <a:r>
              <a:rPr lang="en-US" sz="2000" dirty="0" err="1"/>
              <a:t>Organisasi</a:t>
            </a:r>
            <a:r>
              <a:rPr lang="en-US" sz="2000" dirty="0"/>
              <a:t> Professional Statistics (</a:t>
            </a:r>
            <a:r>
              <a:rPr lang="en-US" sz="2000" dirty="0" err="1"/>
              <a:t>Statistika</a:t>
            </a:r>
            <a:r>
              <a:rPr lang="en-US" sz="2000" dirty="0"/>
              <a:t> ITS) 2016-2017</a:t>
            </a:r>
          </a:p>
          <a:p>
            <a:r>
              <a:rPr lang="en-US" sz="2000" dirty="0" err="1"/>
              <a:t>Digitalent</a:t>
            </a:r>
            <a:r>
              <a:rPr lang="en-US" sz="2000" dirty="0"/>
              <a:t> Scholarship Batch 1 by </a:t>
            </a:r>
            <a:r>
              <a:rPr lang="en-US" sz="2000" dirty="0" err="1"/>
              <a:t>Kominfo</a:t>
            </a:r>
            <a:endParaRPr lang="en-US" sz="2000" dirty="0"/>
          </a:p>
          <a:p>
            <a:r>
              <a:rPr lang="en-US" sz="2000" dirty="0"/>
              <a:t>Staff Internal DSI </a:t>
            </a:r>
            <a:r>
              <a:rPr lang="en-US" sz="2000" dirty="0" err="1"/>
              <a:t>Jatim</a:t>
            </a:r>
            <a:r>
              <a:rPr lang="en-US" sz="2000" dirty="0"/>
              <a:t> 2019</a:t>
            </a:r>
          </a:p>
          <a:p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39699" y="3365500"/>
            <a:ext cx="74911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 </a:t>
            </a:r>
            <a:r>
              <a:rPr lang="en-US" sz="2000" dirty="0" err="1" smtClean="0"/>
              <a:t>Wildan</a:t>
            </a:r>
            <a:r>
              <a:rPr lang="en-US" sz="2000" dirty="0" smtClean="0"/>
              <a:t> Al </a:t>
            </a:r>
            <a:r>
              <a:rPr lang="en-US" sz="2000" dirty="0" err="1" smtClean="0"/>
              <a:t>Azis</a:t>
            </a:r>
            <a:endParaRPr lang="en-US" sz="2000" dirty="0"/>
          </a:p>
          <a:p>
            <a:r>
              <a:rPr lang="en-US" sz="2000" dirty="0" err="1"/>
              <a:t>Pendidikan</a:t>
            </a:r>
            <a:r>
              <a:rPr lang="en-US" sz="2000" dirty="0"/>
              <a:t> S1 </a:t>
            </a:r>
            <a:r>
              <a:rPr lang="en-US" sz="2000" dirty="0" err="1"/>
              <a:t>Statistika</a:t>
            </a:r>
            <a:r>
              <a:rPr lang="en-US" sz="2000" dirty="0"/>
              <a:t> </a:t>
            </a:r>
            <a:r>
              <a:rPr lang="en-US" sz="2000" dirty="0" err="1"/>
              <a:t>Institiute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 </a:t>
            </a:r>
            <a:r>
              <a:rPr lang="en-US" sz="2000" dirty="0" err="1"/>
              <a:t>Sepuluh</a:t>
            </a:r>
            <a:r>
              <a:rPr lang="en-US" sz="2000" dirty="0"/>
              <a:t> </a:t>
            </a:r>
            <a:r>
              <a:rPr lang="en-US" sz="2000" dirty="0" err="1"/>
              <a:t>Nopember</a:t>
            </a:r>
            <a:endParaRPr lang="en-US" sz="2000" dirty="0"/>
          </a:p>
          <a:p>
            <a:r>
              <a:rPr lang="en-US" sz="2000" dirty="0" smtClean="0"/>
              <a:t>Staff </a:t>
            </a:r>
            <a:r>
              <a:rPr lang="en-US" sz="2000" dirty="0"/>
              <a:t>Internal DSI </a:t>
            </a:r>
            <a:r>
              <a:rPr lang="en-US" sz="2000" dirty="0" err="1"/>
              <a:t>Jatim</a:t>
            </a:r>
            <a:r>
              <a:rPr lang="en-US" sz="2000" dirty="0"/>
              <a:t> </a:t>
            </a:r>
            <a:r>
              <a:rPr lang="en-US" sz="2000" dirty="0" smtClean="0"/>
              <a:t>2019</a:t>
            </a:r>
          </a:p>
          <a:p>
            <a:r>
              <a:rPr lang="en-US" sz="2000" dirty="0" smtClean="0"/>
              <a:t>Data Analyst At </a:t>
            </a:r>
            <a:r>
              <a:rPr lang="en-US" sz="2000" dirty="0" err="1" smtClean="0"/>
              <a:t>Fineoz</a:t>
            </a:r>
            <a:r>
              <a:rPr lang="en-US" sz="2000" dirty="0" smtClean="0"/>
              <a:t> Jakarta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662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err="1" smtClean="0"/>
              <a:t>Menampilkan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Data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Awal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717" y="534970"/>
            <a:ext cx="2784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head(power)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26" y="1181301"/>
            <a:ext cx="10017443" cy="313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8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err="1" smtClean="0"/>
              <a:t>Menampilkan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Data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717" y="534970"/>
            <a:ext cx="2452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tail(power)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16" y="1181301"/>
            <a:ext cx="9539002" cy="330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err="1" smtClean="0"/>
              <a:t>Deskripsi</a:t>
            </a:r>
            <a:r>
              <a:rPr lang="en-US" dirty="0" smtClean="0"/>
              <a:t> Data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399"/>
            <a:ext cx="12192000" cy="4348163"/>
          </a:xfrm>
        </p:spPr>
        <p:txBody>
          <a:bodyPr>
            <a:noAutofit/>
          </a:bodyPr>
          <a:lstStyle/>
          <a:p>
            <a:r>
              <a:rPr lang="en-US" sz="2800" dirty="0" smtClean="0"/>
              <a:t>Data </a:t>
            </a:r>
            <a:r>
              <a:rPr lang="en-US" sz="2800" dirty="0" err="1" smtClean="0"/>
              <a:t>pemakaian</a:t>
            </a:r>
            <a:r>
              <a:rPr lang="en-US" sz="2800" dirty="0" smtClean="0"/>
              <a:t> </a:t>
            </a:r>
            <a:r>
              <a:rPr lang="en-US" sz="2800" dirty="0" err="1" smtClean="0"/>
              <a:t>listrik</a:t>
            </a:r>
            <a:r>
              <a:rPr lang="en-US" sz="2800" dirty="0" smtClean="0"/>
              <a:t> </a:t>
            </a:r>
            <a:r>
              <a:rPr lang="en-US" sz="2800" dirty="0" err="1" smtClean="0"/>
              <a:t>rumah</a:t>
            </a:r>
            <a:r>
              <a:rPr lang="en-US" sz="2800" dirty="0" smtClean="0"/>
              <a:t> </a:t>
            </a:r>
            <a:r>
              <a:rPr lang="en-US" sz="2800" dirty="0" err="1" smtClean="0"/>
              <a:t>tangga</a:t>
            </a:r>
            <a:r>
              <a:rPr lang="en-US" sz="2800" dirty="0" smtClean="0"/>
              <a:t> </a:t>
            </a:r>
            <a:r>
              <a:rPr lang="en-US" sz="2800" dirty="0" err="1" smtClean="0"/>
              <a:t>selama</a:t>
            </a:r>
            <a:r>
              <a:rPr lang="en-US" sz="2800" dirty="0" smtClean="0"/>
              <a:t> 47 </a:t>
            </a:r>
            <a:r>
              <a:rPr lang="en-US" sz="2800" dirty="0" err="1" smtClean="0"/>
              <a:t>bulan</a:t>
            </a:r>
            <a:r>
              <a:rPr lang="en-US" sz="2800" dirty="0" smtClean="0"/>
              <a:t>, yang </a:t>
            </a:r>
            <a:r>
              <a:rPr lang="en-US" sz="2800" dirty="0" err="1" smtClean="0"/>
              <a:t>dikumpulkan</a:t>
            </a:r>
            <a:r>
              <a:rPr lang="en-US" sz="2800" dirty="0" smtClean="0"/>
              <a:t> </a:t>
            </a:r>
            <a:r>
              <a:rPr lang="en-US" sz="2800" dirty="0" err="1" smtClean="0"/>
              <a:t>oleh</a:t>
            </a:r>
            <a:r>
              <a:rPr lang="en-US" sz="2800" dirty="0" smtClean="0"/>
              <a:t> </a:t>
            </a:r>
            <a:r>
              <a:rPr lang="en-US" sz="2800" dirty="0" err="1" smtClean="0"/>
              <a:t>Electricite</a:t>
            </a:r>
            <a:r>
              <a:rPr lang="en-US" sz="2800" dirty="0" smtClean="0"/>
              <a:t> De France. Feature yang </a:t>
            </a:r>
            <a:r>
              <a:rPr lang="en-US" sz="2800" dirty="0" err="1" smtClean="0"/>
              <a:t>terdiri</a:t>
            </a:r>
            <a:r>
              <a:rPr lang="en-US" sz="2800" dirty="0" smtClean="0"/>
              <a:t> di data </a:t>
            </a:r>
            <a:r>
              <a:rPr lang="en-US" sz="2800" dirty="0" err="1" smtClean="0"/>
              <a:t>tersebut</a:t>
            </a:r>
            <a:r>
              <a:rPr lang="en-US" sz="2800" dirty="0" smtClean="0"/>
              <a:t>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 smtClean="0"/>
              <a:t>Date format </a:t>
            </a:r>
            <a:r>
              <a:rPr lang="en-US" sz="2400" dirty="0" err="1" smtClean="0"/>
              <a:t>dd</a:t>
            </a:r>
            <a:r>
              <a:rPr lang="en-US" sz="2400" dirty="0" smtClean="0"/>
              <a:t>/mm/</a:t>
            </a:r>
            <a:r>
              <a:rPr lang="en-US" sz="2400" dirty="0" err="1" smtClean="0"/>
              <a:t>yy</a:t>
            </a:r>
            <a:endParaRPr lang="en-US" sz="2400" dirty="0" smtClean="0"/>
          </a:p>
          <a:p>
            <a:pPr marL="617220" lvl="1" indent="-342900">
              <a:buFont typeface="+mj-lt"/>
              <a:buAutoNum type="arabicPeriod"/>
            </a:pPr>
            <a:r>
              <a:rPr lang="en-US" sz="2400" dirty="0" smtClean="0"/>
              <a:t>Time </a:t>
            </a:r>
            <a:r>
              <a:rPr lang="en-US" sz="2400" dirty="0" err="1" smtClean="0"/>
              <a:t>hh:mm:ss</a:t>
            </a:r>
            <a:endParaRPr lang="en-US" sz="2400" dirty="0" smtClean="0"/>
          </a:p>
          <a:p>
            <a:pPr marL="617220" lvl="1" indent="-342900">
              <a:buFont typeface="+mj-lt"/>
              <a:buAutoNum type="arabicPeriod"/>
            </a:pPr>
            <a:r>
              <a:rPr lang="en-US" sz="2400" dirty="0" err="1" smtClean="0"/>
              <a:t>Global_active_power</a:t>
            </a:r>
            <a:r>
              <a:rPr lang="en-US" sz="2400" dirty="0" smtClean="0"/>
              <a:t>, rata-rata </a:t>
            </a:r>
            <a:r>
              <a:rPr lang="en-US" sz="2400" dirty="0" err="1" smtClean="0"/>
              <a:t>pemakaian</a:t>
            </a:r>
            <a:r>
              <a:rPr lang="en-US" sz="2400" dirty="0" smtClean="0"/>
              <a:t> </a:t>
            </a:r>
            <a:r>
              <a:rPr lang="en-US" sz="2400" dirty="0" err="1" smtClean="0"/>
              <a:t>aktif</a:t>
            </a:r>
            <a:r>
              <a:rPr lang="en-US" sz="2400" dirty="0" smtClean="0"/>
              <a:t> (kilowatts)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 err="1" smtClean="0"/>
              <a:t>Global_reactive_power</a:t>
            </a:r>
            <a:r>
              <a:rPr lang="en-US" sz="2400" dirty="0" smtClean="0"/>
              <a:t>, rata-rata </a:t>
            </a:r>
            <a:r>
              <a:rPr lang="en-US" sz="2400" dirty="0" err="1" smtClean="0"/>
              <a:t>pemakaian</a:t>
            </a:r>
            <a:r>
              <a:rPr lang="en-US" sz="2400" dirty="0" smtClean="0"/>
              <a:t> reactive (kilowatts)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 smtClean="0"/>
              <a:t>Voltage, rata-rata </a:t>
            </a:r>
            <a:r>
              <a:rPr lang="en-US" sz="2400" dirty="0" err="1" smtClean="0"/>
              <a:t>perubahan</a:t>
            </a:r>
            <a:r>
              <a:rPr lang="en-US" sz="2400" dirty="0" smtClean="0"/>
              <a:t> voltage (volts)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 err="1" smtClean="0"/>
              <a:t>Global_intensity</a:t>
            </a:r>
            <a:r>
              <a:rPr lang="en-US" sz="2400" dirty="0" smtClean="0"/>
              <a:t>, </a:t>
            </a:r>
            <a:r>
              <a:rPr lang="en-US" sz="2400" dirty="0" err="1" smtClean="0"/>
              <a:t>intesitas</a:t>
            </a:r>
            <a:r>
              <a:rPr lang="en-US" sz="2400" dirty="0" smtClean="0"/>
              <a:t> </a:t>
            </a:r>
            <a:r>
              <a:rPr lang="en-US" sz="2400" dirty="0" err="1" smtClean="0"/>
              <a:t>pemakaian</a:t>
            </a:r>
            <a:r>
              <a:rPr lang="en-US" sz="2400" dirty="0" smtClean="0"/>
              <a:t> </a:t>
            </a:r>
            <a:r>
              <a:rPr lang="en-US" sz="2400" dirty="0" err="1" smtClean="0"/>
              <a:t>listrik</a:t>
            </a:r>
            <a:r>
              <a:rPr lang="en-US" sz="2400" dirty="0" smtClean="0"/>
              <a:t> (ampere)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 smtClean="0"/>
              <a:t>Sub_metering_1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 smtClean="0"/>
              <a:t>Sub_metering_2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2400" dirty="0" smtClean="0"/>
              <a:t>Sub_metering_3	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455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err="1" smtClean="0"/>
              <a:t>Melihat</a:t>
            </a:r>
            <a:r>
              <a:rPr lang="en-US" dirty="0" smtClean="0"/>
              <a:t> </a:t>
            </a:r>
            <a:r>
              <a:rPr lang="en-US" dirty="0" err="1" smtClean="0"/>
              <a:t>Struktur</a:t>
            </a:r>
            <a:r>
              <a:rPr lang="en-US" dirty="0" smtClean="0"/>
              <a:t> Data Frame Telco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20" y="534970"/>
            <a:ext cx="957834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err="1" smtClean="0"/>
              <a:t>Menampilkan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Data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Awal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36" y="534971"/>
            <a:ext cx="9289161" cy="621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7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534970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Menampilkan Beberapa Data Bagian Akhir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60" y="534970"/>
            <a:ext cx="7914894" cy="628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0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Deskripsi</a:t>
            </a:r>
            <a:r>
              <a:rPr lang="en-US" dirty="0" smtClean="0"/>
              <a:t> Data Telco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The data set includes information about:</a:t>
            </a:r>
          </a:p>
          <a:p>
            <a:pPr fontAlgn="base"/>
            <a:r>
              <a:rPr lang="en-US" dirty="0"/>
              <a:t>Customers who left within the last month – the column is called Churn</a:t>
            </a:r>
          </a:p>
          <a:p>
            <a:pPr fontAlgn="base"/>
            <a:r>
              <a:rPr lang="en-US" dirty="0"/>
              <a:t>Services that each customer has signed up for – phone, multiple lines, internet, online security, online backup, device protection, tech support, and streaming TV and movies</a:t>
            </a:r>
          </a:p>
          <a:p>
            <a:pPr fontAlgn="base"/>
            <a:r>
              <a:rPr lang="en-US" dirty="0"/>
              <a:t>Customer account information – how long they’ve been a customer, contract, payment method, paperless billing, monthly charges, and total charges</a:t>
            </a:r>
          </a:p>
          <a:p>
            <a:pPr fontAlgn="base"/>
            <a:r>
              <a:rPr lang="en-US" dirty="0"/>
              <a:t>Demographic info about customers – gender, age range, and if they have partners and </a:t>
            </a:r>
            <a:r>
              <a:rPr lang="en-US" dirty="0" smtClean="0"/>
              <a:t>dependents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69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www.electronicsmedia.info/wp-content/uploads/2017/12/Data-Preprocessin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2299" y="859534"/>
            <a:ext cx="7604125" cy="536090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Cleaning &amp; Preparing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2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20670"/>
            <a:ext cx="9601200" cy="106994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Periksa</a:t>
            </a:r>
            <a:r>
              <a:rPr lang="en-US" sz="4000" dirty="0" smtClean="0"/>
              <a:t> Type Data </a:t>
            </a:r>
            <a:r>
              <a:rPr lang="en-US" sz="4000" dirty="0" err="1" smtClean="0"/>
              <a:t>pada</a:t>
            </a:r>
            <a:r>
              <a:rPr lang="en-US" sz="4000" dirty="0" smtClean="0"/>
              <a:t> Data Frame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94" y="1333500"/>
            <a:ext cx="9289281" cy="249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4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46070"/>
            <a:ext cx="9601200" cy="10699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Data Power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9" y="1120940"/>
            <a:ext cx="11077385" cy="24886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1320800"/>
            <a:ext cx="3403600" cy="2794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7700" y="1600200"/>
            <a:ext cx="3403600" cy="2794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7000" y="4106702"/>
            <a:ext cx="7258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Solusi</a:t>
            </a:r>
            <a:r>
              <a:rPr lang="en-US" sz="3200" dirty="0" smtClean="0"/>
              <a:t> </a:t>
            </a:r>
            <a:r>
              <a:rPr lang="en-US" sz="3200" dirty="0" err="1" smtClean="0"/>
              <a:t>Dirubah</a:t>
            </a:r>
            <a:r>
              <a:rPr lang="en-US" sz="3200" dirty="0" smtClean="0"/>
              <a:t> </a:t>
            </a:r>
            <a:r>
              <a:rPr lang="en-US" sz="3200" dirty="0" err="1" smtClean="0"/>
              <a:t>kedalam</a:t>
            </a:r>
            <a:r>
              <a:rPr lang="en-US" sz="3200" dirty="0" smtClean="0"/>
              <a:t> type data Date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8187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47381"/>
            <a:ext cx="9601200" cy="106994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0" y="879143"/>
            <a:ext cx="9601200" cy="4348163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US" sz="2400" dirty="0" smtClean="0"/>
              <a:t>Day 1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sz="2400" dirty="0" smtClean="0"/>
              <a:t>Preview BI 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sz="2400" dirty="0" smtClean="0"/>
              <a:t>Getting, Collecting Data</a:t>
            </a:r>
            <a:endParaRPr lang="en-US" sz="2400" dirty="0"/>
          </a:p>
          <a:p>
            <a:pPr marL="457200" lvl="1" indent="-457200">
              <a:buFont typeface="+mj-lt"/>
              <a:buAutoNum type="arabicPeriod"/>
            </a:pPr>
            <a:r>
              <a:rPr lang="en-US" sz="2400" dirty="0" smtClean="0"/>
              <a:t>Cleaning and Preparing Data</a:t>
            </a:r>
            <a:endParaRPr lang="en-US" sz="2400" dirty="0"/>
          </a:p>
          <a:p>
            <a:pPr marL="457200" lvl="1" indent="-457200">
              <a:buFont typeface="+mj-lt"/>
              <a:buAutoNum type="arabicPeriod"/>
            </a:pPr>
            <a:r>
              <a:rPr lang="en-US" sz="2400" dirty="0" smtClean="0"/>
              <a:t>Visualize Data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sz="2400" dirty="0" smtClean="0"/>
              <a:t>Machine Learning</a:t>
            </a:r>
          </a:p>
          <a:p>
            <a:pPr marL="0" lvl="1" indent="0">
              <a:spcBef>
                <a:spcPts val="1800"/>
              </a:spcBef>
              <a:buNone/>
            </a:pPr>
            <a:r>
              <a:rPr lang="en-US" sz="2400" dirty="0"/>
              <a:t>Day </a:t>
            </a:r>
            <a:r>
              <a:rPr lang="en-US" sz="2400" dirty="0" smtClean="0"/>
              <a:t>2</a:t>
            </a:r>
          </a:p>
          <a:p>
            <a:pPr marL="457200" lvl="1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400" dirty="0" smtClean="0"/>
              <a:t>Deep Down Machine Learning</a:t>
            </a:r>
          </a:p>
          <a:p>
            <a:pPr marL="685800" lvl="2" indent="-457200">
              <a:spcBef>
                <a:spcPts val="1800"/>
              </a:spcBef>
            </a:pPr>
            <a:r>
              <a:rPr lang="en-US" sz="2400" dirty="0" smtClean="0"/>
              <a:t>Feature Selection</a:t>
            </a:r>
          </a:p>
          <a:p>
            <a:pPr marL="685800" lvl="2" indent="-457200">
              <a:spcBef>
                <a:spcPts val="1800"/>
              </a:spcBef>
            </a:pPr>
            <a:r>
              <a:rPr lang="en-US" sz="2400" dirty="0" smtClean="0"/>
              <a:t>Oversampling</a:t>
            </a:r>
          </a:p>
          <a:p>
            <a:pPr marL="685800" lvl="2" indent="-457200">
              <a:spcBef>
                <a:spcPts val="1800"/>
              </a:spcBef>
            </a:pPr>
            <a:r>
              <a:rPr lang="en-US" sz="2400" dirty="0" smtClean="0"/>
              <a:t>Model Comparison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65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3870"/>
            <a:ext cx="12192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#</a:t>
            </a:r>
            <a:r>
              <a:rPr lang="en-US" sz="2800" dirty="0" err="1"/>
              <a:t>Merubah</a:t>
            </a:r>
            <a:r>
              <a:rPr lang="en-US" sz="2800" dirty="0"/>
              <a:t> char </a:t>
            </a:r>
            <a:r>
              <a:rPr lang="en-US" sz="2800" dirty="0" err="1"/>
              <a:t>ke</a:t>
            </a:r>
            <a:r>
              <a:rPr lang="en-US" sz="2800" dirty="0"/>
              <a:t> Date</a:t>
            </a:r>
          </a:p>
          <a:p>
            <a:r>
              <a:rPr lang="en-US" sz="2800" dirty="0" err="1"/>
              <a:t>power$Date</a:t>
            </a:r>
            <a:r>
              <a:rPr lang="en-US" sz="2800" dirty="0"/>
              <a:t> = </a:t>
            </a:r>
            <a:r>
              <a:rPr lang="en-US" sz="2800" dirty="0" err="1"/>
              <a:t>as.Date</a:t>
            </a:r>
            <a:r>
              <a:rPr lang="en-US" sz="2800" dirty="0"/>
              <a:t>(</a:t>
            </a:r>
            <a:r>
              <a:rPr lang="en-US" sz="2800" dirty="0" err="1"/>
              <a:t>power$Date,format</a:t>
            </a:r>
            <a:r>
              <a:rPr lang="en-US" sz="2800" dirty="0"/>
              <a:t>="%d/%m/%Y")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Menambah</a:t>
            </a:r>
            <a:r>
              <a:rPr lang="en-US" sz="2800" dirty="0"/>
              <a:t> </a:t>
            </a:r>
            <a:r>
              <a:rPr lang="en-US" sz="2800" dirty="0" err="1"/>
              <a:t>kolom</a:t>
            </a:r>
            <a:r>
              <a:rPr lang="en-US" sz="2800" dirty="0"/>
              <a:t> </a:t>
            </a:r>
            <a:r>
              <a:rPr lang="en-US" sz="2800" dirty="0" err="1"/>
              <a:t>DateTime</a:t>
            </a:r>
            <a:endParaRPr lang="en-US" sz="2800" dirty="0"/>
          </a:p>
          <a:p>
            <a:r>
              <a:rPr lang="en-US" sz="2800" dirty="0" err="1"/>
              <a:t>power$Datetime</a:t>
            </a:r>
            <a:r>
              <a:rPr lang="en-US" sz="2800" dirty="0"/>
              <a:t> = </a:t>
            </a:r>
            <a:r>
              <a:rPr lang="en-US" sz="2800" dirty="0" err="1"/>
              <a:t>as.POSIXct</a:t>
            </a:r>
            <a:r>
              <a:rPr lang="en-US" sz="2800" dirty="0"/>
              <a:t>(paste(</a:t>
            </a:r>
            <a:r>
              <a:rPr lang="en-US" sz="2800" dirty="0" err="1"/>
              <a:t>power$Date</a:t>
            </a:r>
            <a:r>
              <a:rPr lang="en-US" sz="2800" dirty="0"/>
              <a:t>, </a:t>
            </a:r>
            <a:r>
              <a:rPr lang="en-US" sz="2800" dirty="0" err="1"/>
              <a:t>power$Time</a:t>
            </a:r>
            <a:r>
              <a:rPr lang="en-US" sz="2800" dirty="0"/>
              <a:t>))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Menambah</a:t>
            </a:r>
            <a:r>
              <a:rPr lang="en-US" sz="2800" dirty="0"/>
              <a:t> </a:t>
            </a:r>
            <a:r>
              <a:rPr lang="en-US" sz="2800" dirty="0" err="1"/>
              <a:t>kolom</a:t>
            </a:r>
            <a:r>
              <a:rPr lang="en-US" sz="2800" dirty="0"/>
              <a:t> Month</a:t>
            </a:r>
          </a:p>
          <a:p>
            <a:r>
              <a:rPr lang="en-US" sz="2800" dirty="0" err="1"/>
              <a:t>power$Month</a:t>
            </a:r>
            <a:r>
              <a:rPr lang="en-US" sz="2800" dirty="0"/>
              <a:t> = format(</a:t>
            </a:r>
            <a:r>
              <a:rPr lang="en-US" sz="2800" dirty="0" err="1"/>
              <a:t>power$Date</a:t>
            </a:r>
            <a:r>
              <a:rPr lang="en-US" sz="2800" dirty="0"/>
              <a:t>,"%Y-%m</a:t>
            </a:r>
            <a:r>
              <a:rPr lang="en-US" sz="2800" dirty="0" smtClean="0"/>
              <a:t>")</a:t>
            </a:r>
          </a:p>
          <a:p>
            <a:r>
              <a:rPr lang="en-US" sz="2800" dirty="0" smtClean="0"/>
              <a:t>#</a:t>
            </a:r>
            <a:r>
              <a:rPr lang="en-US" sz="2800" dirty="0" err="1" smtClean="0"/>
              <a:t>Tampilkan</a:t>
            </a:r>
            <a:r>
              <a:rPr lang="en-US" sz="2800" dirty="0" smtClean="0"/>
              <a:t> </a:t>
            </a:r>
            <a:r>
              <a:rPr lang="en-US" sz="2800" dirty="0" err="1" smtClean="0"/>
              <a:t>Strukturnya</a:t>
            </a:r>
            <a:endParaRPr lang="en-US" sz="2800" dirty="0" smtClean="0"/>
          </a:p>
          <a:p>
            <a:r>
              <a:rPr lang="en-US" sz="2800" dirty="0" err="1" smtClean="0"/>
              <a:t>str</a:t>
            </a:r>
            <a:r>
              <a:rPr lang="en-US" sz="2800" dirty="0" smtClean="0"/>
              <a:t>(power)</a:t>
            </a:r>
            <a:endParaRPr lang="en-US" sz="2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446070"/>
            <a:ext cx="9601200" cy="10699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Data Power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4" y="4163300"/>
            <a:ext cx="9554432" cy="253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0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Data Telco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20" y="534970"/>
            <a:ext cx="9578340" cy="62636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92220" y="1325510"/>
            <a:ext cx="3403600" cy="2794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2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Data Telco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34970"/>
            <a:ext cx="10299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Seniorcitizen</a:t>
            </a:r>
            <a:r>
              <a:rPr lang="en-US" sz="2800" dirty="0" smtClean="0"/>
              <a:t> </a:t>
            </a:r>
            <a:r>
              <a:rPr lang="en-US" sz="2800" dirty="0" err="1" smtClean="0"/>
              <a:t>merupakan</a:t>
            </a:r>
            <a:r>
              <a:rPr lang="en-US" sz="2800" dirty="0" smtClean="0"/>
              <a:t> data </a:t>
            </a:r>
            <a:r>
              <a:rPr lang="en-US" sz="2800" dirty="0" err="1" smtClean="0"/>
              <a:t>kategorikal</a:t>
            </a:r>
            <a:r>
              <a:rPr lang="en-US" sz="2800" dirty="0" smtClean="0"/>
              <a:t> </a:t>
            </a:r>
            <a:r>
              <a:rPr lang="en-US" sz="2800" dirty="0" err="1" smtClean="0"/>
              <a:t>namun</a:t>
            </a:r>
            <a:r>
              <a:rPr lang="en-US" sz="2800" dirty="0" smtClean="0"/>
              <a:t> </a:t>
            </a:r>
            <a:r>
              <a:rPr lang="en-US" sz="2800" dirty="0" err="1" smtClean="0"/>
              <a:t>masih</a:t>
            </a:r>
            <a:r>
              <a:rPr lang="en-US" sz="2800" dirty="0" smtClean="0"/>
              <a:t> </a:t>
            </a:r>
            <a:r>
              <a:rPr lang="en-US" sz="2800" dirty="0" err="1" smtClean="0"/>
              <a:t>dianggap</a:t>
            </a:r>
            <a:r>
              <a:rPr lang="en-US" sz="2800" dirty="0" smtClean="0"/>
              <a:t> numeric, </a:t>
            </a:r>
            <a:r>
              <a:rPr lang="en-US" sz="2800" dirty="0" err="1" smtClean="0"/>
              <a:t>padahal</a:t>
            </a:r>
            <a:r>
              <a:rPr lang="en-US" sz="2800" dirty="0" smtClean="0"/>
              <a:t> </a:t>
            </a:r>
            <a:r>
              <a:rPr lang="en-US" sz="2800" dirty="0" err="1" smtClean="0"/>
              <a:t>nilai</a:t>
            </a:r>
            <a:r>
              <a:rPr lang="en-US" sz="2800" dirty="0" smtClean="0"/>
              <a:t> </a:t>
            </a:r>
            <a:r>
              <a:rPr lang="en-US" sz="2800" dirty="0" err="1" smtClean="0"/>
              <a:t>pada</a:t>
            </a:r>
            <a:r>
              <a:rPr lang="en-US" sz="2800" dirty="0" smtClean="0"/>
              <a:t> </a:t>
            </a:r>
            <a:r>
              <a:rPr lang="en-US" sz="2800" dirty="0" err="1" smtClean="0"/>
              <a:t>kolom</a:t>
            </a:r>
            <a:r>
              <a:rPr lang="en-US" sz="2800" dirty="0" smtClean="0"/>
              <a:t> </a:t>
            </a:r>
            <a:r>
              <a:rPr lang="en-US" sz="2800" dirty="0" err="1" smtClean="0"/>
              <a:t>tersebut</a:t>
            </a:r>
            <a:r>
              <a:rPr lang="en-US" sz="2800" dirty="0" smtClean="0"/>
              <a:t> </a:t>
            </a:r>
            <a:r>
              <a:rPr lang="en-US" sz="2800" dirty="0" err="1" smtClean="0"/>
              <a:t>adalah</a:t>
            </a:r>
            <a:r>
              <a:rPr lang="en-US" sz="2800" dirty="0" smtClean="0"/>
              <a:t> ‘0’ </a:t>
            </a:r>
            <a:r>
              <a:rPr lang="en-US" sz="2800" dirty="0" err="1" smtClean="0"/>
              <a:t>dan</a:t>
            </a:r>
            <a:r>
              <a:rPr lang="en-US" sz="2800" dirty="0" smtClean="0"/>
              <a:t> ‘1’, yang </a:t>
            </a:r>
            <a:r>
              <a:rPr lang="en-US" sz="2800" dirty="0" err="1" smtClean="0"/>
              <a:t>berarti</a:t>
            </a:r>
            <a:r>
              <a:rPr lang="en-US" sz="2800" dirty="0" smtClean="0"/>
              <a:t> 1 </a:t>
            </a:r>
            <a:r>
              <a:rPr lang="en-US" sz="2800" dirty="0" err="1" smtClean="0"/>
              <a:t>terdapat</a:t>
            </a:r>
            <a:r>
              <a:rPr lang="en-US" sz="2800" dirty="0" smtClean="0"/>
              <a:t> </a:t>
            </a:r>
            <a:r>
              <a:rPr lang="en-US" sz="2800" dirty="0" err="1" smtClean="0"/>
              <a:t>penduduk</a:t>
            </a:r>
            <a:r>
              <a:rPr lang="en-US" sz="2800" dirty="0" smtClean="0"/>
              <a:t> senior </a:t>
            </a:r>
            <a:r>
              <a:rPr lang="en-US" sz="2800" dirty="0" err="1" smtClean="0"/>
              <a:t>dan</a:t>
            </a:r>
            <a:r>
              <a:rPr lang="en-US" sz="2800" dirty="0" smtClean="0"/>
              <a:t> 0 </a:t>
            </a:r>
            <a:r>
              <a:rPr lang="en-US" sz="2800" dirty="0" err="1" smtClean="0"/>
              <a:t>tidak</a:t>
            </a:r>
            <a:r>
              <a:rPr lang="en-US" sz="2800" dirty="0" smtClean="0"/>
              <a:t> </a:t>
            </a:r>
            <a:r>
              <a:rPr lang="en-US" sz="2800" dirty="0" err="1" smtClean="0"/>
              <a:t>terdapat</a:t>
            </a:r>
            <a:r>
              <a:rPr lang="en-US" sz="2800" dirty="0" smtClean="0"/>
              <a:t> , </a:t>
            </a:r>
            <a:r>
              <a:rPr lang="en-US" sz="2800" dirty="0" err="1" smtClean="0"/>
              <a:t>sehingga</a:t>
            </a:r>
            <a:r>
              <a:rPr lang="en-US" sz="2800" dirty="0" smtClean="0"/>
              <a:t> </a:t>
            </a:r>
            <a:r>
              <a:rPr lang="en-US" sz="2800" dirty="0" err="1" smtClean="0"/>
              <a:t>perlu</a:t>
            </a:r>
            <a:r>
              <a:rPr lang="en-US" sz="2800" dirty="0" smtClean="0"/>
              <a:t> </a:t>
            </a:r>
            <a:r>
              <a:rPr lang="en-US" sz="2800" dirty="0" err="1" smtClean="0"/>
              <a:t>dirubah</a:t>
            </a:r>
            <a:r>
              <a:rPr lang="en-US" sz="2800" dirty="0" smtClean="0"/>
              <a:t> </a:t>
            </a:r>
            <a:r>
              <a:rPr lang="en-US" sz="2800" dirty="0" err="1" smtClean="0"/>
              <a:t>kedalam</a:t>
            </a:r>
            <a:r>
              <a:rPr lang="en-US" sz="2800" dirty="0" smtClean="0"/>
              <a:t> factor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755900"/>
            <a:ext cx="858760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#</a:t>
            </a:r>
            <a:r>
              <a:rPr lang="en-US" sz="2800" dirty="0" err="1" smtClean="0"/>
              <a:t>Solusi</a:t>
            </a:r>
            <a:endParaRPr lang="en-US" sz="2800" dirty="0" smtClean="0"/>
          </a:p>
          <a:p>
            <a:r>
              <a:rPr lang="en-US" sz="2800" dirty="0" err="1"/>
              <a:t>telco</a:t>
            </a:r>
            <a:r>
              <a:rPr lang="en-US" sz="2800" dirty="0" smtClean="0"/>
              <a:t>$************* </a:t>
            </a:r>
            <a:r>
              <a:rPr lang="en-US" sz="2800" dirty="0"/>
              <a:t>= </a:t>
            </a:r>
            <a:r>
              <a:rPr lang="en-US" sz="2800" dirty="0" err="1"/>
              <a:t>as.factor</a:t>
            </a:r>
            <a:r>
              <a:rPr lang="en-US" sz="2800" dirty="0"/>
              <a:t>(</a:t>
            </a:r>
            <a:r>
              <a:rPr lang="en-US" sz="2800" dirty="0" err="1"/>
              <a:t>telco</a:t>
            </a:r>
            <a:r>
              <a:rPr lang="en-US" sz="2800" dirty="0" smtClean="0"/>
              <a:t>$*************)</a:t>
            </a:r>
          </a:p>
          <a:p>
            <a:r>
              <a:rPr lang="en-US" sz="2800" dirty="0" smtClean="0"/>
              <a:t>#</a:t>
            </a:r>
            <a:r>
              <a:rPr lang="en-US" sz="2800" dirty="0" err="1" smtClean="0"/>
              <a:t>Tampilkan</a:t>
            </a:r>
            <a:r>
              <a:rPr lang="en-US" sz="2800" dirty="0" smtClean="0"/>
              <a:t> </a:t>
            </a:r>
            <a:r>
              <a:rPr lang="en-US" sz="2800" dirty="0" err="1" smtClean="0"/>
              <a:t>struktur</a:t>
            </a:r>
            <a:r>
              <a:rPr lang="en-US" sz="2800" dirty="0" smtClean="0"/>
              <a:t> data </a:t>
            </a:r>
            <a:r>
              <a:rPr lang="en-US" sz="2800" dirty="0" err="1" smtClean="0"/>
              <a:t>baru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08" y="4435959"/>
            <a:ext cx="10515600" cy="11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4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-5111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5400" dirty="0" smtClean="0"/>
              <a:t>Missing Values</a:t>
            </a:r>
            <a:endParaRPr lang="en-US" sz="5400" dirty="0"/>
          </a:p>
        </p:txBody>
      </p:sp>
      <p:sp>
        <p:nvSpPr>
          <p:cNvPr id="15" name="Content Placeholder 13"/>
          <p:cNvSpPr txBox="1">
            <a:spLocks/>
          </p:cNvSpPr>
          <p:nvPr/>
        </p:nvSpPr>
        <p:spPr>
          <a:xfrm>
            <a:off x="0" y="814388"/>
            <a:ext cx="12077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In statistics, </a:t>
            </a:r>
            <a:r>
              <a:rPr lang="en-US" sz="3600" b="1" dirty="0" smtClean="0"/>
              <a:t>missing data</a:t>
            </a:r>
            <a:r>
              <a:rPr lang="en-US" sz="3600" dirty="0" smtClean="0"/>
              <a:t>, or </a:t>
            </a:r>
            <a:r>
              <a:rPr lang="en-US" sz="3600" b="1" dirty="0" smtClean="0"/>
              <a:t>missing values</a:t>
            </a:r>
            <a:r>
              <a:rPr lang="en-US" sz="3600" dirty="0" smtClean="0"/>
              <a:t>, occur when no data value is stored for the variable in an observation. Missing data are a common occurrence and can have a significant effect on the conclusions that can be drawn from the data.</a:t>
            </a:r>
            <a:endParaRPr lang="en-US" sz="3600" dirty="0"/>
          </a:p>
        </p:txBody>
      </p:sp>
      <p:pic>
        <p:nvPicPr>
          <p:cNvPr id="16" name="Picture 2" descr="Image result for missing valu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6661" y="945576"/>
            <a:ext cx="7454900" cy="5075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584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9300" y="-11874"/>
            <a:ext cx="7734300" cy="686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6508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Missing Values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1853"/>
            <a:ext cx="10162127" cy="893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" y="556507"/>
            <a:ext cx="8385810" cy="28403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" y="4549774"/>
            <a:ext cx="6426221" cy="13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Imputasi</a:t>
            </a:r>
            <a:r>
              <a:rPr lang="en-US" sz="3600" dirty="0" smtClean="0"/>
              <a:t> </a:t>
            </a:r>
            <a:r>
              <a:rPr lang="en-US" sz="3600" dirty="0" err="1" smtClean="0"/>
              <a:t>Dengan</a:t>
            </a:r>
            <a:r>
              <a:rPr lang="en-US" sz="3600" dirty="0" smtClean="0"/>
              <a:t> Median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0" y="534970"/>
            <a:ext cx="60452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#</a:t>
            </a:r>
            <a:r>
              <a:rPr lang="en-US" sz="2400" dirty="0" err="1"/>
              <a:t>Buat</a:t>
            </a:r>
            <a:r>
              <a:rPr lang="en-US" sz="2400" dirty="0"/>
              <a:t> Data Missing</a:t>
            </a:r>
          </a:p>
          <a:p>
            <a:r>
              <a:rPr lang="en-US" sz="2400" dirty="0" err="1"/>
              <a:t>nilai</a:t>
            </a:r>
            <a:r>
              <a:rPr lang="en-US" sz="2400" dirty="0"/>
              <a:t> &lt;- c(45,53,NA,76,91,82,NA,65)</a:t>
            </a:r>
          </a:p>
          <a:p>
            <a:r>
              <a:rPr lang="en-US" sz="2400" dirty="0"/>
              <a:t>#</a:t>
            </a:r>
            <a:r>
              <a:rPr lang="en-US" sz="2400" dirty="0" err="1"/>
              <a:t>Hitung</a:t>
            </a:r>
            <a:r>
              <a:rPr lang="en-US" sz="2400" dirty="0"/>
              <a:t> rata-</a:t>
            </a:r>
            <a:r>
              <a:rPr lang="en-US" sz="2400" dirty="0" err="1"/>
              <a:t>ratanya</a:t>
            </a:r>
            <a:endParaRPr lang="en-US" sz="2400" dirty="0"/>
          </a:p>
          <a:p>
            <a:r>
              <a:rPr lang="en-US" sz="2400" dirty="0"/>
              <a:t>mean(</a:t>
            </a:r>
            <a:r>
              <a:rPr lang="en-US" sz="2400" dirty="0" err="1"/>
              <a:t>nilai</a:t>
            </a:r>
            <a:r>
              <a:rPr lang="en-US" sz="2400" dirty="0"/>
              <a:t>)</a:t>
            </a:r>
          </a:p>
          <a:p>
            <a:r>
              <a:rPr lang="en-US" sz="2400" dirty="0"/>
              <a:t>#</a:t>
            </a:r>
            <a:r>
              <a:rPr lang="en-US" sz="2400" dirty="0" err="1"/>
              <a:t>Solusi</a:t>
            </a:r>
            <a:endParaRPr lang="en-US" sz="2400" dirty="0"/>
          </a:p>
          <a:p>
            <a:r>
              <a:rPr lang="en-US" sz="2400" dirty="0"/>
              <a:t>mean(nilai,na.rm=TRUE)</a:t>
            </a:r>
          </a:p>
          <a:p>
            <a:r>
              <a:rPr lang="en-US" sz="2400" dirty="0"/>
              <a:t>#impute missing value</a:t>
            </a:r>
          </a:p>
          <a:p>
            <a:r>
              <a:rPr lang="en-US" sz="2400" dirty="0"/>
              <a:t>#</a:t>
            </a:r>
            <a:r>
              <a:rPr lang="en-US" sz="2400" dirty="0" err="1"/>
              <a:t>Hitung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imputasi</a:t>
            </a:r>
            <a:r>
              <a:rPr lang="en-US" sz="2400" dirty="0"/>
              <a:t> </a:t>
            </a:r>
            <a:r>
              <a:rPr lang="en-US" sz="2400" dirty="0" err="1"/>
              <a:t>misal</a:t>
            </a:r>
            <a:r>
              <a:rPr lang="en-US" sz="2400" dirty="0"/>
              <a:t> median</a:t>
            </a:r>
          </a:p>
          <a:p>
            <a:r>
              <a:rPr lang="en-US" sz="2400" dirty="0"/>
              <a:t>me = median(nilai,na.rm = TRUE)</a:t>
            </a:r>
          </a:p>
          <a:p>
            <a:r>
              <a:rPr lang="en-US" sz="2400" dirty="0"/>
              <a:t>#</a:t>
            </a:r>
            <a:r>
              <a:rPr lang="en-US" sz="2400" dirty="0" err="1"/>
              <a:t>Ganti</a:t>
            </a:r>
            <a:r>
              <a:rPr lang="en-US" sz="2400" dirty="0"/>
              <a:t> NA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</a:t>
            </a:r>
            <a:r>
              <a:rPr lang="en-US" sz="2400" dirty="0" err="1"/>
              <a:t>tertentu</a:t>
            </a:r>
            <a:endParaRPr lang="en-US" sz="2400" dirty="0"/>
          </a:p>
          <a:p>
            <a:r>
              <a:rPr lang="en-US" sz="2400" dirty="0" err="1"/>
              <a:t>nilai</a:t>
            </a:r>
            <a:r>
              <a:rPr lang="en-US" sz="2400" dirty="0"/>
              <a:t>[is.na(</a:t>
            </a:r>
            <a:r>
              <a:rPr lang="en-US" sz="2400" dirty="0" err="1"/>
              <a:t>nilai</a:t>
            </a:r>
            <a:r>
              <a:rPr lang="en-US" sz="2400" dirty="0"/>
              <a:t>)] = 999</a:t>
            </a:r>
          </a:p>
          <a:p>
            <a:r>
              <a:rPr lang="en-US" sz="2400" dirty="0" err="1"/>
              <a:t>nilai</a:t>
            </a:r>
            <a:endParaRPr lang="en-US" sz="2400" dirty="0"/>
          </a:p>
          <a:p>
            <a:r>
              <a:rPr lang="en-US" sz="2400" dirty="0"/>
              <a:t>#</a:t>
            </a:r>
            <a:r>
              <a:rPr lang="en-US" sz="2400" dirty="0" err="1"/>
              <a:t>Ganti</a:t>
            </a:r>
            <a:r>
              <a:rPr lang="en-US" sz="2400" dirty="0"/>
              <a:t> 999 </a:t>
            </a:r>
            <a:r>
              <a:rPr lang="en-US" sz="2400" dirty="0" err="1"/>
              <a:t>dengan</a:t>
            </a:r>
            <a:r>
              <a:rPr lang="en-US" sz="2400" dirty="0"/>
              <a:t> median</a:t>
            </a:r>
          </a:p>
          <a:p>
            <a:r>
              <a:rPr lang="en-US" sz="2400" dirty="0" err="1"/>
              <a:t>nilai</a:t>
            </a:r>
            <a:r>
              <a:rPr lang="en-US" sz="2400" dirty="0"/>
              <a:t>[</a:t>
            </a:r>
            <a:r>
              <a:rPr lang="en-US" sz="2400" dirty="0" err="1"/>
              <a:t>nilai</a:t>
            </a:r>
            <a:r>
              <a:rPr lang="en-US" sz="2400" dirty="0"/>
              <a:t>==999]=me</a:t>
            </a:r>
          </a:p>
          <a:p>
            <a:r>
              <a:rPr lang="en-US" sz="2400" dirty="0"/>
              <a:t>mean(</a:t>
            </a:r>
            <a:r>
              <a:rPr lang="en-US" sz="2400" dirty="0" err="1"/>
              <a:t>nilai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441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Missing Values Power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34970"/>
            <a:ext cx="12192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#Cara </a:t>
            </a:r>
            <a:r>
              <a:rPr lang="en-US" sz="3200" dirty="0" err="1"/>
              <a:t>cepat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melihat</a:t>
            </a:r>
            <a:r>
              <a:rPr lang="en-US" sz="3200" dirty="0"/>
              <a:t> </a:t>
            </a:r>
            <a:r>
              <a:rPr lang="en-US" sz="3200" dirty="0" err="1"/>
              <a:t>apakah</a:t>
            </a:r>
            <a:r>
              <a:rPr lang="en-US" sz="3200" dirty="0"/>
              <a:t> </a:t>
            </a:r>
            <a:r>
              <a:rPr lang="en-US" sz="3200" dirty="0" err="1"/>
              <a:t>ada</a:t>
            </a:r>
            <a:r>
              <a:rPr lang="en-US" sz="3200" dirty="0"/>
              <a:t> missing value di data </a:t>
            </a:r>
            <a:r>
              <a:rPr lang="en-US" sz="3200" dirty="0" err="1"/>
              <a:t>tersebut</a:t>
            </a:r>
            <a:endParaRPr lang="en-US" sz="3200" dirty="0"/>
          </a:p>
          <a:p>
            <a:r>
              <a:rPr lang="en-US" sz="3200" dirty="0"/>
              <a:t>#</a:t>
            </a:r>
            <a:r>
              <a:rPr lang="en-US" sz="3200" dirty="0" err="1"/>
              <a:t>Menggunakan</a:t>
            </a:r>
            <a:r>
              <a:rPr lang="en-US" sz="3200" dirty="0"/>
              <a:t> summary, yang </a:t>
            </a:r>
            <a:r>
              <a:rPr lang="en-US" sz="3200" dirty="0" err="1"/>
              <a:t>berarti</a:t>
            </a:r>
            <a:r>
              <a:rPr lang="en-US" sz="3200" dirty="0"/>
              <a:t> </a:t>
            </a:r>
            <a:r>
              <a:rPr lang="en-US" sz="3200" dirty="0" err="1"/>
              <a:t>melihat</a:t>
            </a:r>
            <a:r>
              <a:rPr lang="en-US" sz="3200" dirty="0"/>
              <a:t> </a:t>
            </a:r>
            <a:r>
              <a:rPr lang="en-US" sz="3200" dirty="0" err="1"/>
              <a:t>deskripsi</a:t>
            </a:r>
            <a:r>
              <a:rPr lang="en-US" sz="3200" dirty="0"/>
              <a:t> </a:t>
            </a:r>
            <a:r>
              <a:rPr lang="en-US" sz="3200" dirty="0" err="1"/>
              <a:t>keseluruhan</a:t>
            </a:r>
            <a:r>
              <a:rPr lang="en-US" sz="3200" dirty="0"/>
              <a:t> data </a:t>
            </a:r>
            <a:r>
              <a:rPr lang="en-US" sz="3200" dirty="0" err="1"/>
              <a:t>tersebut</a:t>
            </a:r>
            <a:endParaRPr lang="en-US" sz="3200" dirty="0"/>
          </a:p>
          <a:p>
            <a:r>
              <a:rPr lang="en-US" sz="3200" dirty="0"/>
              <a:t>summary(power)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024" y="2654300"/>
            <a:ext cx="86264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>
            <a:normAutofit fontScale="90000"/>
          </a:bodyPr>
          <a:lstStyle/>
          <a:p>
            <a:r>
              <a:rPr lang="en-US" sz="3600" dirty="0" err="1" smtClean="0"/>
              <a:t>Imputasi</a:t>
            </a:r>
            <a:r>
              <a:rPr lang="en-US" sz="3600" dirty="0" smtClean="0"/>
              <a:t> Missing Values </a:t>
            </a:r>
            <a:r>
              <a:rPr lang="en-US" sz="3600" dirty="0" err="1" smtClean="0"/>
              <a:t>Global_Active_Power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0" y="792540"/>
            <a:ext cx="1219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#</a:t>
            </a:r>
            <a:r>
              <a:rPr lang="en-US" sz="2800" dirty="0" err="1"/>
              <a:t>Lihat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Maxnya</a:t>
            </a:r>
            <a:endParaRPr lang="en-US" sz="2800" dirty="0"/>
          </a:p>
          <a:p>
            <a:r>
              <a:rPr lang="en-US" sz="2800" dirty="0"/>
              <a:t>max(power$Global_active_power,na.rm = T)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Hitung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Median</a:t>
            </a:r>
          </a:p>
          <a:p>
            <a:r>
              <a:rPr lang="en-US" sz="2800" dirty="0" err="1"/>
              <a:t>medianpower</a:t>
            </a:r>
            <a:r>
              <a:rPr lang="en-US" sz="2800" dirty="0"/>
              <a:t> = median(power$Global_active_power,na.rm=T)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Rubah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NA </a:t>
            </a:r>
            <a:r>
              <a:rPr lang="en-US" sz="2800" dirty="0" err="1"/>
              <a:t>kedalam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diatas</a:t>
            </a:r>
            <a:r>
              <a:rPr lang="en-US" sz="2800" dirty="0"/>
              <a:t> Max </a:t>
            </a:r>
            <a:r>
              <a:rPr lang="en-US" sz="2800" dirty="0" err="1"/>
              <a:t>bebas</a:t>
            </a:r>
            <a:endParaRPr lang="en-US" sz="2800" dirty="0"/>
          </a:p>
          <a:p>
            <a:r>
              <a:rPr lang="en-US" sz="2800" dirty="0" err="1"/>
              <a:t>power$Global_active_power</a:t>
            </a:r>
            <a:r>
              <a:rPr lang="en-US" sz="2800" dirty="0"/>
              <a:t>[is.na(</a:t>
            </a:r>
            <a:r>
              <a:rPr lang="en-US" sz="2800" dirty="0" err="1"/>
              <a:t>power$Global_active_power</a:t>
            </a:r>
            <a:r>
              <a:rPr lang="en-US" sz="2800" dirty="0"/>
              <a:t>)] = 999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Rubah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bebas</a:t>
            </a:r>
            <a:r>
              <a:rPr lang="en-US" sz="2800" dirty="0"/>
              <a:t> </a:t>
            </a:r>
            <a:r>
              <a:rPr lang="en-US" sz="2800" dirty="0" err="1"/>
              <a:t>tadi</a:t>
            </a:r>
            <a:r>
              <a:rPr lang="en-US" sz="2800" dirty="0"/>
              <a:t> </a:t>
            </a:r>
            <a:r>
              <a:rPr lang="en-US" sz="2800" dirty="0" err="1"/>
              <a:t>menjadi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median</a:t>
            </a:r>
          </a:p>
          <a:p>
            <a:r>
              <a:rPr lang="en-US" sz="2800" dirty="0" err="1"/>
              <a:t>power$Global_active_power</a:t>
            </a:r>
            <a:r>
              <a:rPr lang="en-US" sz="2800" dirty="0"/>
              <a:t>[</a:t>
            </a:r>
            <a:r>
              <a:rPr lang="en-US" sz="2800" dirty="0" err="1"/>
              <a:t>power$Global_active_power</a:t>
            </a:r>
            <a:r>
              <a:rPr lang="en-US" sz="2800" dirty="0"/>
              <a:t>==999] = </a:t>
            </a:r>
            <a:r>
              <a:rPr lang="en-US" sz="2800" dirty="0" err="1" smtClean="0"/>
              <a:t>medianpower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81948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>
            <a:normAutofit fontScale="90000"/>
          </a:bodyPr>
          <a:lstStyle/>
          <a:p>
            <a:r>
              <a:rPr lang="en-US" sz="3600" dirty="0" err="1" smtClean="0"/>
              <a:t>Imputasi</a:t>
            </a:r>
            <a:r>
              <a:rPr lang="en-US" sz="3600" dirty="0" smtClean="0"/>
              <a:t> Missing Values </a:t>
            </a:r>
            <a:r>
              <a:rPr lang="en-US" sz="3600" dirty="0" err="1" smtClean="0"/>
              <a:t>Global_reactive_Power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0" y="534970"/>
            <a:ext cx="12192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#Reactive Power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Lihat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Maxnya</a:t>
            </a:r>
            <a:r>
              <a:rPr lang="en-US" sz="2800" dirty="0"/>
              <a:t> Global reactive power</a:t>
            </a:r>
          </a:p>
          <a:p>
            <a:r>
              <a:rPr lang="en-US" sz="2800" dirty="0"/>
              <a:t>max(power$Global_reactive_power,na.rm = T)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Hitung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Median</a:t>
            </a:r>
          </a:p>
          <a:p>
            <a:r>
              <a:rPr lang="en-US" sz="2800" dirty="0" err="1" smtClean="0"/>
              <a:t>medianrepower</a:t>
            </a:r>
            <a:r>
              <a:rPr lang="en-US" sz="2800" dirty="0" smtClean="0"/>
              <a:t> </a:t>
            </a:r>
            <a:r>
              <a:rPr lang="en-US" sz="2800" dirty="0"/>
              <a:t>= median(power$Global_reactive_power,na.rm=T)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Rubah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NA </a:t>
            </a:r>
            <a:r>
              <a:rPr lang="en-US" sz="2800" dirty="0" err="1"/>
              <a:t>kedalam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diatas</a:t>
            </a:r>
            <a:r>
              <a:rPr lang="en-US" sz="2800" dirty="0"/>
              <a:t> Max </a:t>
            </a:r>
            <a:r>
              <a:rPr lang="en-US" sz="2800" dirty="0" err="1"/>
              <a:t>bebas</a:t>
            </a:r>
            <a:endParaRPr lang="en-US" sz="2800" dirty="0"/>
          </a:p>
          <a:p>
            <a:r>
              <a:rPr lang="en-US" sz="2800" dirty="0" err="1"/>
              <a:t>power$Global_reactive_power</a:t>
            </a:r>
            <a:r>
              <a:rPr lang="en-US" sz="2800" dirty="0"/>
              <a:t>[is.na(</a:t>
            </a:r>
            <a:r>
              <a:rPr lang="en-US" sz="2800" dirty="0" err="1"/>
              <a:t>power$Global_reactive_power</a:t>
            </a:r>
            <a:r>
              <a:rPr lang="en-US" sz="2800" dirty="0"/>
              <a:t>)] = 999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Rubah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bebas</a:t>
            </a:r>
            <a:r>
              <a:rPr lang="en-US" sz="2800" dirty="0"/>
              <a:t> </a:t>
            </a:r>
            <a:r>
              <a:rPr lang="en-US" sz="2800" dirty="0" err="1"/>
              <a:t>tadi</a:t>
            </a:r>
            <a:r>
              <a:rPr lang="en-US" sz="2800" dirty="0"/>
              <a:t> </a:t>
            </a:r>
            <a:r>
              <a:rPr lang="en-US" sz="2800" dirty="0" err="1"/>
              <a:t>menjadi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median</a:t>
            </a:r>
          </a:p>
          <a:p>
            <a:r>
              <a:rPr lang="en-US" sz="2800" dirty="0" err="1"/>
              <a:t>power$Global_reactive_power</a:t>
            </a:r>
            <a:r>
              <a:rPr lang="en-US" sz="2800" dirty="0"/>
              <a:t>[</a:t>
            </a:r>
            <a:r>
              <a:rPr lang="en-US" sz="2800" dirty="0" err="1"/>
              <a:t>power$Global_reactive_power</a:t>
            </a:r>
            <a:r>
              <a:rPr lang="en-US" sz="2800" dirty="0"/>
              <a:t>==999] = </a:t>
            </a:r>
            <a:r>
              <a:rPr lang="en-US" sz="2800" dirty="0" err="1" smtClean="0"/>
              <a:t>medianrepower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519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96059" y="480595"/>
            <a:ext cx="2448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Set up and develop project space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717932" y="1998047"/>
            <a:ext cx="1549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Acquire Data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13062" y="3053834"/>
            <a:ext cx="161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Wrangle Data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950460" y="4039801"/>
            <a:ext cx="1442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Perform Analytics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393180" y="4841102"/>
            <a:ext cx="2142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Develop report/data product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535870" y="5780903"/>
            <a:ext cx="2448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Document the process</a:t>
            </a:r>
            <a:endParaRPr lang="en-US" sz="2400" dirty="0"/>
          </a:p>
        </p:txBody>
      </p:sp>
      <p:cxnSp>
        <p:nvCxnSpPr>
          <p:cNvPr id="31" name="Elbow Connector 30"/>
          <p:cNvCxnSpPr>
            <a:stCxn id="5" idx="1"/>
            <a:endCxn id="6" idx="1"/>
          </p:cNvCxnSpPr>
          <p:nvPr/>
        </p:nvCxnSpPr>
        <p:spPr>
          <a:xfrm rot="10800000" flipH="1" flipV="1">
            <a:off x="1496058" y="1080760"/>
            <a:ext cx="1221873" cy="1332786"/>
          </a:xfrm>
          <a:prstGeom prst="bentConnector3">
            <a:avLst>
              <a:gd name="adj1" fmla="val -1870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6" idx="3"/>
            <a:endCxn id="7" idx="3"/>
          </p:cNvCxnSpPr>
          <p:nvPr/>
        </p:nvCxnSpPr>
        <p:spPr>
          <a:xfrm>
            <a:off x="4267200" y="2413546"/>
            <a:ext cx="1460500" cy="1055787"/>
          </a:xfrm>
          <a:prstGeom prst="bentConnector3">
            <a:avLst>
              <a:gd name="adj1" fmla="val 115652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7" idx="1"/>
            <a:endCxn id="8" idx="1"/>
          </p:cNvCxnSpPr>
          <p:nvPr/>
        </p:nvCxnSpPr>
        <p:spPr>
          <a:xfrm rot="10800000" flipH="1" flipV="1">
            <a:off x="4113062" y="3469332"/>
            <a:ext cx="837398" cy="985967"/>
          </a:xfrm>
          <a:prstGeom prst="bentConnector3">
            <a:avLst>
              <a:gd name="adj1" fmla="val -2729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8" idx="3"/>
            <a:endCxn id="9" idx="3"/>
          </p:cNvCxnSpPr>
          <p:nvPr/>
        </p:nvCxnSpPr>
        <p:spPr>
          <a:xfrm>
            <a:off x="6393179" y="4455300"/>
            <a:ext cx="2142691" cy="985967"/>
          </a:xfrm>
          <a:prstGeom prst="bentConnector3">
            <a:avLst>
              <a:gd name="adj1" fmla="val 11066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9" idx="1"/>
            <a:endCxn id="10" idx="1"/>
          </p:cNvCxnSpPr>
          <p:nvPr/>
        </p:nvCxnSpPr>
        <p:spPr>
          <a:xfrm rot="10800000" flipH="1" flipV="1">
            <a:off x="6393180" y="5441266"/>
            <a:ext cx="2142690" cy="755135"/>
          </a:xfrm>
          <a:prstGeom prst="bentConnector3">
            <a:avLst>
              <a:gd name="adj1" fmla="val -1066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80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Imputasi</a:t>
            </a:r>
            <a:r>
              <a:rPr lang="en-US" sz="3600" dirty="0" smtClean="0"/>
              <a:t> Missing Values </a:t>
            </a:r>
            <a:r>
              <a:rPr lang="en-US" sz="3600" dirty="0" err="1" smtClean="0"/>
              <a:t>Global_voltage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970"/>
            <a:ext cx="10839900" cy="472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2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err="1"/>
              <a:t>Imputasi</a:t>
            </a:r>
            <a:r>
              <a:rPr lang="en-US" dirty="0"/>
              <a:t> Missing Values </a:t>
            </a:r>
            <a:r>
              <a:rPr lang="en-US" dirty="0" err="1" smtClean="0"/>
              <a:t>Global_Intensity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34970"/>
            <a:ext cx="1219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#Intensity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Lihat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Maxnya</a:t>
            </a:r>
            <a:endParaRPr lang="en-US" sz="2800" dirty="0"/>
          </a:p>
          <a:p>
            <a:r>
              <a:rPr lang="en-US" sz="2800" dirty="0" smtClean="0"/>
              <a:t>***(</a:t>
            </a:r>
            <a:r>
              <a:rPr lang="en-US" sz="2800" dirty="0"/>
              <a:t>power</a:t>
            </a:r>
            <a:r>
              <a:rPr lang="en-US" sz="2800" dirty="0" smtClean="0"/>
              <a:t>$*************,</a:t>
            </a:r>
            <a:r>
              <a:rPr lang="en-US" sz="2800" dirty="0"/>
              <a:t>na.rm = T)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Hitung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Median</a:t>
            </a:r>
          </a:p>
          <a:p>
            <a:r>
              <a:rPr lang="en-US" sz="2800" dirty="0" err="1"/>
              <a:t>medianintensity</a:t>
            </a:r>
            <a:r>
              <a:rPr lang="en-US" sz="2800" dirty="0"/>
              <a:t> = </a:t>
            </a:r>
            <a:r>
              <a:rPr lang="en-US" sz="2800" dirty="0" smtClean="0"/>
              <a:t>******(</a:t>
            </a:r>
            <a:r>
              <a:rPr lang="en-US" sz="2800" dirty="0"/>
              <a:t>power$Global_intensity,na.rm=T)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Rubah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NA </a:t>
            </a:r>
            <a:r>
              <a:rPr lang="en-US" sz="2800" dirty="0" err="1"/>
              <a:t>kedalam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diatas</a:t>
            </a:r>
            <a:r>
              <a:rPr lang="en-US" sz="2800" dirty="0"/>
              <a:t> Max </a:t>
            </a:r>
            <a:r>
              <a:rPr lang="en-US" sz="2800" dirty="0" err="1"/>
              <a:t>bebas</a:t>
            </a:r>
            <a:endParaRPr lang="en-US" sz="2800" dirty="0"/>
          </a:p>
          <a:p>
            <a:r>
              <a:rPr lang="en-US" sz="2800" dirty="0" err="1"/>
              <a:t>power$Global_intensity</a:t>
            </a:r>
            <a:r>
              <a:rPr lang="en-US" sz="2800" dirty="0"/>
              <a:t>[is.na(</a:t>
            </a:r>
            <a:r>
              <a:rPr lang="en-US" sz="2800" dirty="0" err="1"/>
              <a:t>power$Global_intensity</a:t>
            </a:r>
            <a:r>
              <a:rPr lang="en-US" sz="2800" dirty="0"/>
              <a:t>)] = 999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Rubah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bebas</a:t>
            </a:r>
            <a:r>
              <a:rPr lang="en-US" sz="2800" dirty="0"/>
              <a:t> </a:t>
            </a:r>
            <a:r>
              <a:rPr lang="en-US" sz="2800" dirty="0" err="1"/>
              <a:t>tadi</a:t>
            </a:r>
            <a:r>
              <a:rPr lang="en-US" sz="2800" dirty="0"/>
              <a:t> </a:t>
            </a:r>
            <a:r>
              <a:rPr lang="en-US" sz="2800" dirty="0" err="1"/>
              <a:t>menjadi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median</a:t>
            </a:r>
          </a:p>
          <a:p>
            <a:r>
              <a:rPr lang="en-US" sz="2800" dirty="0" err="1"/>
              <a:t>power$Global_intensity</a:t>
            </a:r>
            <a:r>
              <a:rPr lang="en-US" sz="2800" dirty="0"/>
              <a:t>[</a:t>
            </a:r>
            <a:r>
              <a:rPr lang="en-US" sz="2800" dirty="0" err="1"/>
              <a:t>power$Global_intensity</a:t>
            </a:r>
            <a:r>
              <a:rPr lang="en-US" sz="2800" dirty="0"/>
              <a:t>==999] = </a:t>
            </a:r>
            <a:r>
              <a:rPr lang="en-US" sz="2800" dirty="0" err="1"/>
              <a:t>medianintensity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740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err="1"/>
              <a:t>Imputasi</a:t>
            </a:r>
            <a:r>
              <a:rPr lang="en-US" dirty="0"/>
              <a:t> Missing Values </a:t>
            </a:r>
            <a:r>
              <a:rPr lang="en-US" dirty="0" smtClean="0"/>
              <a:t>Sub_metering_1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34970"/>
            <a:ext cx="1219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#Sub_Metering_1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Lihat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Maxnya</a:t>
            </a:r>
            <a:endParaRPr lang="en-US" sz="2800" dirty="0"/>
          </a:p>
          <a:p>
            <a:r>
              <a:rPr lang="en-US" sz="2800" dirty="0"/>
              <a:t>max(power$Sub_metering_1,na.rm = T)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Hitung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smtClean="0"/>
              <a:t>Mode</a:t>
            </a:r>
            <a:endParaRPr lang="en-US" sz="2800" dirty="0"/>
          </a:p>
          <a:p>
            <a:r>
              <a:rPr lang="en-US" sz="2800" dirty="0"/>
              <a:t>modemetering1 = mode(power$Sub_metering_1)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Rubah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NA </a:t>
            </a:r>
            <a:r>
              <a:rPr lang="en-US" sz="2800" dirty="0" err="1"/>
              <a:t>kedalam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diatas</a:t>
            </a:r>
            <a:r>
              <a:rPr lang="en-US" sz="2800" dirty="0"/>
              <a:t> Max </a:t>
            </a:r>
            <a:r>
              <a:rPr lang="en-US" sz="2800" dirty="0" err="1"/>
              <a:t>bebas</a:t>
            </a:r>
            <a:endParaRPr lang="en-US" sz="2800" dirty="0"/>
          </a:p>
          <a:p>
            <a:r>
              <a:rPr lang="en-US" sz="2800" dirty="0"/>
              <a:t>power$Sub_metering_1[is.na(power$Sub_metering_1)] = 999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Rubah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bebas</a:t>
            </a:r>
            <a:r>
              <a:rPr lang="en-US" sz="2800" dirty="0"/>
              <a:t> </a:t>
            </a:r>
            <a:r>
              <a:rPr lang="en-US" sz="2800" dirty="0" err="1"/>
              <a:t>tadi</a:t>
            </a:r>
            <a:r>
              <a:rPr lang="en-US" sz="2800" dirty="0"/>
              <a:t> </a:t>
            </a:r>
            <a:r>
              <a:rPr lang="en-US" sz="2800" dirty="0" err="1"/>
              <a:t>menjadi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median</a:t>
            </a:r>
          </a:p>
          <a:p>
            <a:r>
              <a:rPr lang="en-US" sz="2800" dirty="0"/>
              <a:t>power$Sub_metering_1[power$Sub_metering_1==999] = modemetering1</a:t>
            </a:r>
          </a:p>
        </p:txBody>
      </p:sp>
    </p:spTree>
    <p:extLst>
      <p:ext uri="{BB962C8B-B14F-4D97-AF65-F5344CB8AC3E}">
        <p14:creationId xmlns:p14="http://schemas.microsoft.com/office/powerpoint/2010/main" val="189211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err="1"/>
              <a:t>Imputasi</a:t>
            </a:r>
            <a:r>
              <a:rPr lang="en-US" dirty="0"/>
              <a:t> Missing Values </a:t>
            </a:r>
            <a:r>
              <a:rPr lang="en-US" dirty="0" smtClean="0"/>
              <a:t>Sub_metering_2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34970"/>
            <a:ext cx="1219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#Sub_Metering_2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Lihat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Maxnya</a:t>
            </a:r>
            <a:endParaRPr lang="en-US" sz="2800" dirty="0"/>
          </a:p>
          <a:p>
            <a:r>
              <a:rPr lang="en-US" sz="2800" dirty="0"/>
              <a:t>max(power$Sub_metering_2,na.rm = T)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Hitung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smtClean="0"/>
              <a:t>Mode</a:t>
            </a:r>
            <a:endParaRPr lang="en-US" sz="2800" dirty="0"/>
          </a:p>
          <a:p>
            <a:r>
              <a:rPr lang="en-US" sz="2800" dirty="0"/>
              <a:t>modemetering2 = mode(power$Sub_metering_2)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Rubah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NA </a:t>
            </a:r>
            <a:r>
              <a:rPr lang="en-US" sz="2800" dirty="0" err="1"/>
              <a:t>kedalam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diatas</a:t>
            </a:r>
            <a:r>
              <a:rPr lang="en-US" sz="2800" dirty="0"/>
              <a:t> Max </a:t>
            </a:r>
            <a:r>
              <a:rPr lang="en-US" sz="2800" dirty="0" err="1"/>
              <a:t>bebas</a:t>
            </a:r>
            <a:endParaRPr lang="en-US" sz="2800" dirty="0"/>
          </a:p>
          <a:p>
            <a:r>
              <a:rPr lang="en-US" sz="2800" dirty="0"/>
              <a:t>power$Sub_metering_2[is.na(power$Sub_metering_2)] = 999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Rubah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bebas</a:t>
            </a:r>
            <a:r>
              <a:rPr lang="en-US" sz="2800" dirty="0"/>
              <a:t> </a:t>
            </a:r>
            <a:r>
              <a:rPr lang="en-US" sz="2800" dirty="0" err="1"/>
              <a:t>tadi</a:t>
            </a:r>
            <a:r>
              <a:rPr lang="en-US" sz="2800" dirty="0"/>
              <a:t> </a:t>
            </a:r>
            <a:r>
              <a:rPr lang="en-US" sz="2800" dirty="0" err="1"/>
              <a:t>menjadi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median</a:t>
            </a:r>
          </a:p>
          <a:p>
            <a:r>
              <a:rPr lang="en-US" sz="2800" dirty="0"/>
              <a:t>power$Sub_metering_2[power$Sub_metering_2==999] = modemetering2</a:t>
            </a:r>
          </a:p>
        </p:txBody>
      </p:sp>
    </p:spTree>
    <p:extLst>
      <p:ext uri="{BB962C8B-B14F-4D97-AF65-F5344CB8AC3E}">
        <p14:creationId xmlns:p14="http://schemas.microsoft.com/office/powerpoint/2010/main" val="244670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err="1"/>
              <a:t>Imputasi</a:t>
            </a:r>
            <a:r>
              <a:rPr lang="en-US" dirty="0"/>
              <a:t> Missing Values </a:t>
            </a:r>
            <a:r>
              <a:rPr lang="en-US" dirty="0" smtClean="0"/>
              <a:t>Sub_metering_3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34970"/>
            <a:ext cx="1219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#Sub_Metering_3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Lihat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Maxnya</a:t>
            </a:r>
            <a:endParaRPr lang="en-US" sz="2800" dirty="0"/>
          </a:p>
          <a:p>
            <a:r>
              <a:rPr lang="en-US" sz="2800" dirty="0"/>
              <a:t>max(power$Sub_metering_3,na.rm = T)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Hitung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Mode</a:t>
            </a:r>
          </a:p>
          <a:p>
            <a:r>
              <a:rPr lang="en-US" sz="2800" dirty="0"/>
              <a:t>modemetering3 = mode(power$Sub_metering_3)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Rubah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NA </a:t>
            </a:r>
            <a:r>
              <a:rPr lang="en-US" sz="2800" dirty="0" err="1"/>
              <a:t>kedalam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diatas</a:t>
            </a:r>
            <a:r>
              <a:rPr lang="en-US" sz="2800" dirty="0"/>
              <a:t> Max </a:t>
            </a:r>
            <a:r>
              <a:rPr lang="en-US" sz="2800" dirty="0" err="1"/>
              <a:t>bebas</a:t>
            </a:r>
            <a:endParaRPr lang="en-US" sz="2800" dirty="0"/>
          </a:p>
          <a:p>
            <a:r>
              <a:rPr lang="en-US" sz="2800" dirty="0"/>
              <a:t>power$Sub_metering_3[is.na(power$Sub_metering_3)] = 999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Rubah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bebas</a:t>
            </a:r>
            <a:r>
              <a:rPr lang="en-US" sz="2800" dirty="0"/>
              <a:t> </a:t>
            </a:r>
            <a:r>
              <a:rPr lang="en-US" sz="2800" dirty="0" err="1"/>
              <a:t>tadi</a:t>
            </a:r>
            <a:r>
              <a:rPr lang="en-US" sz="2800" dirty="0"/>
              <a:t> </a:t>
            </a:r>
            <a:r>
              <a:rPr lang="en-US" sz="2800" dirty="0" err="1"/>
              <a:t>menjadi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mode</a:t>
            </a:r>
          </a:p>
          <a:p>
            <a:r>
              <a:rPr lang="en-US" sz="2800" dirty="0"/>
              <a:t>power$Sub_metering_3[power$Sub_metering_3==999] = modemetering3</a:t>
            </a:r>
          </a:p>
        </p:txBody>
      </p:sp>
    </p:spTree>
    <p:extLst>
      <p:ext uri="{BB962C8B-B14F-4D97-AF65-F5344CB8AC3E}">
        <p14:creationId xmlns:p14="http://schemas.microsoft.com/office/powerpoint/2010/main" val="333715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Imputasi</a:t>
            </a:r>
            <a:r>
              <a:rPr lang="en-US" sz="3600" dirty="0" smtClean="0"/>
              <a:t> Missing Values Power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0" y="101033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#</a:t>
            </a:r>
            <a:r>
              <a:rPr lang="en-US" sz="2800" dirty="0" err="1"/>
              <a:t>cek</a:t>
            </a:r>
            <a:r>
              <a:rPr lang="en-US" sz="2800" dirty="0"/>
              <a:t> </a:t>
            </a:r>
            <a:r>
              <a:rPr lang="en-US" sz="2800" dirty="0" err="1"/>
              <a:t>kembali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summary</a:t>
            </a:r>
          </a:p>
          <a:p>
            <a:r>
              <a:rPr lang="en-US" sz="2800" dirty="0"/>
              <a:t>summary(power)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69" y="1964442"/>
            <a:ext cx="8773954" cy="463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8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Missing Values Telco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20" y="1574897"/>
            <a:ext cx="8505635" cy="4182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" y="835850"/>
            <a:ext cx="4199192" cy="58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Impute Missing Values Telco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34970"/>
            <a:ext cx="12192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#</a:t>
            </a:r>
            <a:r>
              <a:rPr lang="en-US" sz="2800" dirty="0" err="1"/>
              <a:t>Lihat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Maxnya</a:t>
            </a:r>
            <a:endParaRPr lang="en-US" sz="2800" dirty="0"/>
          </a:p>
          <a:p>
            <a:r>
              <a:rPr lang="en-US" sz="2800" dirty="0" smtClean="0"/>
              <a:t>max(*****$TotalCharges,na.rm </a:t>
            </a:r>
            <a:r>
              <a:rPr lang="en-US" sz="2800" dirty="0"/>
              <a:t>= </a:t>
            </a:r>
            <a:r>
              <a:rPr lang="en-US" sz="2800" dirty="0" smtClean="0"/>
              <a:t>TRUE)</a:t>
            </a:r>
            <a:endParaRPr lang="en-US" sz="2800" dirty="0"/>
          </a:p>
          <a:p>
            <a:r>
              <a:rPr lang="en-US" sz="2800" dirty="0"/>
              <a:t>#</a:t>
            </a:r>
            <a:r>
              <a:rPr lang="en-US" sz="2800" dirty="0" err="1"/>
              <a:t>Hitung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Median</a:t>
            </a:r>
          </a:p>
          <a:p>
            <a:r>
              <a:rPr lang="en-US" sz="2800" dirty="0" err="1"/>
              <a:t>mediantelco</a:t>
            </a:r>
            <a:r>
              <a:rPr lang="en-US" sz="2800" dirty="0"/>
              <a:t> = median(</a:t>
            </a:r>
            <a:r>
              <a:rPr lang="en-US" sz="2800" dirty="0" err="1"/>
              <a:t>telco</a:t>
            </a:r>
            <a:r>
              <a:rPr lang="en-US" sz="2800" dirty="0" smtClean="0"/>
              <a:t>$************,na.rm=TRUE)</a:t>
            </a:r>
            <a:endParaRPr lang="en-US" sz="2800" dirty="0"/>
          </a:p>
          <a:p>
            <a:r>
              <a:rPr lang="en-US" sz="2800" dirty="0"/>
              <a:t>#</a:t>
            </a:r>
            <a:r>
              <a:rPr lang="en-US" sz="2800" dirty="0" err="1"/>
              <a:t>Rubah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NA </a:t>
            </a:r>
            <a:r>
              <a:rPr lang="en-US" sz="2800" dirty="0" err="1"/>
              <a:t>kedalam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diatas</a:t>
            </a:r>
            <a:r>
              <a:rPr lang="en-US" sz="2800" dirty="0"/>
              <a:t> Max </a:t>
            </a:r>
            <a:r>
              <a:rPr lang="en-US" sz="2800" dirty="0" err="1"/>
              <a:t>bebas</a:t>
            </a:r>
            <a:endParaRPr lang="en-US" sz="2800" dirty="0"/>
          </a:p>
          <a:p>
            <a:r>
              <a:rPr lang="en-US" sz="2800" dirty="0" err="1"/>
              <a:t>telco</a:t>
            </a:r>
            <a:r>
              <a:rPr lang="en-US" sz="2800" dirty="0" smtClean="0"/>
              <a:t>$</a:t>
            </a:r>
            <a:r>
              <a:rPr lang="en-US" sz="2800" dirty="0"/>
              <a:t>************ </a:t>
            </a:r>
            <a:r>
              <a:rPr lang="en-US" sz="2800" dirty="0" smtClean="0"/>
              <a:t>[</a:t>
            </a:r>
            <a:r>
              <a:rPr lang="en-US" sz="2800" dirty="0"/>
              <a:t>is.na</a:t>
            </a:r>
            <a:r>
              <a:rPr lang="en-US" sz="2800" dirty="0" smtClean="0"/>
              <a:t>(</a:t>
            </a:r>
            <a:r>
              <a:rPr lang="en-US" sz="2800" dirty="0"/>
              <a:t>*****</a:t>
            </a:r>
            <a:r>
              <a:rPr lang="en-US" sz="2800" dirty="0" smtClean="0"/>
              <a:t>$</a:t>
            </a:r>
            <a:r>
              <a:rPr lang="en-US" sz="2800" dirty="0" err="1"/>
              <a:t>TotalCharges</a:t>
            </a:r>
            <a:r>
              <a:rPr lang="en-US" sz="2800" dirty="0"/>
              <a:t>)] = 99999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Rubah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bebas</a:t>
            </a:r>
            <a:r>
              <a:rPr lang="en-US" sz="2800" dirty="0"/>
              <a:t> </a:t>
            </a:r>
            <a:r>
              <a:rPr lang="en-US" sz="2800" dirty="0" err="1"/>
              <a:t>tadi</a:t>
            </a:r>
            <a:r>
              <a:rPr lang="en-US" sz="2800" dirty="0"/>
              <a:t> </a:t>
            </a:r>
            <a:r>
              <a:rPr lang="en-US" sz="2800" dirty="0" err="1"/>
              <a:t>menjadi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median</a:t>
            </a:r>
          </a:p>
          <a:p>
            <a:r>
              <a:rPr lang="en-US" sz="2800" dirty="0" err="1" smtClean="0"/>
              <a:t>telco$TotalCharges</a:t>
            </a:r>
            <a:r>
              <a:rPr lang="en-US" sz="2800" dirty="0" smtClean="0"/>
              <a:t>[</a:t>
            </a:r>
            <a:r>
              <a:rPr lang="en-US" sz="2800" dirty="0" err="1" smtClean="0"/>
              <a:t>telco$TotalCharges</a:t>
            </a:r>
            <a:r>
              <a:rPr lang="en-US" sz="2800" dirty="0" smtClean="0"/>
              <a:t> == </a:t>
            </a:r>
            <a:r>
              <a:rPr lang="en-US" sz="2800" dirty="0"/>
              <a:t>99999</a:t>
            </a:r>
            <a:r>
              <a:rPr lang="en-US" sz="2800" dirty="0" smtClean="0"/>
              <a:t>] </a:t>
            </a:r>
            <a:r>
              <a:rPr lang="en-US" sz="2800" dirty="0"/>
              <a:t>= </a:t>
            </a:r>
            <a:r>
              <a:rPr lang="en-US" sz="2800" dirty="0" err="1" smtClean="0"/>
              <a:t>mediantelco</a:t>
            </a:r>
            <a:endParaRPr lang="en-US" sz="2800" dirty="0"/>
          </a:p>
          <a:p>
            <a:r>
              <a:rPr lang="en-US" sz="2800" dirty="0"/>
              <a:t>#</a:t>
            </a:r>
            <a:r>
              <a:rPr lang="en-US" sz="2800" dirty="0" err="1"/>
              <a:t>cek</a:t>
            </a:r>
            <a:r>
              <a:rPr lang="en-US" sz="2800" dirty="0"/>
              <a:t> </a:t>
            </a:r>
            <a:r>
              <a:rPr lang="en-US" sz="2800" dirty="0" err="1"/>
              <a:t>kembali</a:t>
            </a:r>
            <a:endParaRPr lang="en-US" sz="2800" dirty="0"/>
          </a:p>
          <a:p>
            <a:r>
              <a:rPr lang="en-US" sz="2800" dirty="0"/>
              <a:t>summary(is.na(</a:t>
            </a:r>
            <a:r>
              <a:rPr lang="en-US" sz="2800" dirty="0" err="1"/>
              <a:t>telco</a:t>
            </a:r>
            <a:r>
              <a:rPr lang="en-US" sz="2800" dirty="0"/>
              <a:t>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4067175"/>
            <a:ext cx="69723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8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-319070"/>
            <a:ext cx="9601200" cy="10699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Data Reshaping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50870"/>
            <a:ext cx="6794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Merubah</a:t>
            </a:r>
            <a:r>
              <a:rPr lang="en-US" sz="2800" dirty="0" smtClean="0"/>
              <a:t> </a:t>
            </a:r>
            <a:r>
              <a:rPr lang="en-US" sz="2800" dirty="0" err="1" smtClean="0"/>
              <a:t>bentuk</a:t>
            </a:r>
            <a:r>
              <a:rPr lang="en-US" sz="2800" dirty="0" smtClean="0"/>
              <a:t> data </a:t>
            </a:r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  <a:r>
              <a:rPr lang="en-US" sz="2800" dirty="0" err="1" smtClean="0"/>
              <a:t>mempermudah</a:t>
            </a:r>
            <a:r>
              <a:rPr lang="en-US" sz="2800" dirty="0" smtClean="0"/>
              <a:t> </a:t>
            </a:r>
            <a:r>
              <a:rPr lang="en-US" sz="2800" dirty="0" err="1" smtClean="0"/>
              <a:t>analisa</a:t>
            </a:r>
            <a:r>
              <a:rPr lang="en-US" sz="2800" dirty="0" smtClean="0"/>
              <a:t>, </a:t>
            </a:r>
            <a:r>
              <a:rPr lang="en-US" sz="2800" dirty="0" err="1" smtClean="0"/>
              <a:t>seperti</a:t>
            </a:r>
            <a:r>
              <a:rPr lang="en-US" sz="2800" dirty="0" smtClean="0"/>
              <a:t> </a:t>
            </a:r>
            <a:r>
              <a:rPr lang="en-US" sz="2800" dirty="0" err="1" smtClean="0"/>
              <a:t>melakukan</a:t>
            </a:r>
            <a:r>
              <a:rPr lang="en-US" sz="2800" dirty="0" smtClean="0"/>
              <a:t> aggregate, </a:t>
            </a:r>
            <a:r>
              <a:rPr lang="en-US" sz="2800" dirty="0" err="1" smtClean="0"/>
              <a:t>membentuk</a:t>
            </a:r>
            <a:r>
              <a:rPr lang="en-US" sz="2800" dirty="0" smtClean="0"/>
              <a:t> rata-rata, </a:t>
            </a:r>
            <a:r>
              <a:rPr lang="en-US" sz="2800" dirty="0" err="1" smtClean="0"/>
              <a:t>melakukan</a:t>
            </a:r>
            <a:r>
              <a:rPr lang="en-US" sz="2800" dirty="0" smtClean="0"/>
              <a:t> transpose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sejenisnya</a:t>
            </a:r>
            <a:endParaRPr lang="en-US" sz="2800" dirty="0"/>
          </a:p>
        </p:txBody>
      </p:sp>
      <p:pic>
        <p:nvPicPr>
          <p:cNvPr id="5122" name="Picture 2" descr="Image result for data reshape in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784" y="2566752"/>
            <a:ext cx="6134291" cy="438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42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Reshaping Data Telco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0" y="534970"/>
            <a:ext cx="8216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#</a:t>
            </a:r>
            <a:r>
              <a:rPr lang="en-US" sz="2800" dirty="0" err="1"/>
              <a:t>Membentuk</a:t>
            </a:r>
            <a:r>
              <a:rPr lang="en-US" sz="2800" dirty="0"/>
              <a:t> </a:t>
            </a:r>
            <a:r>
              <a:rPr lang="en-US" sz="2800" dirty="0" err="1"/>
              <a:t>grup</a:t>
            </a:r>
            <a:r>
              <a:rPr lang="en-US" sz="2800" dirty="0"/>
              <a:t> </a:t>
            </a:r>
            <a:r>
              <a:rPr lang="en-US" sz="2800" dirty="0" err="1"/>
              <a:t>berdasarkan</a:t>
            </a:r>
            <a:r>
              <a:rPr lang="en-US" sz="2800" dirty="0"/>
              <a:t> </a:t>
            </a:r>
            <a:r>
              <a:rPr lang="en-US" sz="2800" dirty="0" err="1"/>
              <a:t>Bulan</a:t>
            </a:r>
            <a:endParaRPr lang="en-US" sz="2800" dirty="0"/>
          </a:p>
          <a:p>
            <a:r>
              <a:rPr lang="en-US" sz="2800" dirty="0" err="1"/>
              <a:t>power_group</a:t>
            </a:r>
            <a:r>
              <a:rPr lang="en-US" sz="2800" dirty="0"/>
              <a:t> = </a:t>
            </a:r>
            <a:r>
              <a:rPr lang="en-US" sz="2800" dirty="0" err="1"/>
              <a:t>group_by</a:t>
            </a:r>
            <a:r>
              <a:rPr lang="en-US" sz="2800" dirty="0"/>
              <a:t>(</a:t>
            </a:r>
            <a:r>
              <a:rPr lang="en-US" sz="2800" dirty="0" err="1"/>
              <a:t>power,Month</a:t>
            </a:r>
            <a:r>
              <a:rPr lang="en-US" sz="2800" dirty="0"/>
              <a:t>)</a:t>
            </a:r>
          </a:p>
          <a:p>
            <a:r>
              <a:rPr lang="en-US" sz="2800" dirty="0"/>
              <a:t>#</a:t>
            </a:r>
            <a:r>
              <a:rPr lang="en-US" sz="2800" dirty="0" err="1"/>
              <a:t>tampilkan</a:t>
            </a:r>
            <a:r>
              <a:rPr lang="en-US" sz="2800" dirty="0"/>
              <a:t> head data</a:t>
            </a:r>
          </a:p>
          <a:p>
            <a:r>
              <a:rPr lang="en-US" sz="2800" dirty="0"/>
              <a:t>head(</a:t>
            </a:r>
            <a:r>
              <a:rPr lang="en-US" sz="2800" dirty="0" err="1"/>
              <a:t>power_group</a:t>
            </a:r>
            <a:r>
              <a:rPr lang="en-US" sz="2800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2" y="2350852"/>
            <a:ext cx="10351294" cy="285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3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86997"/>
            <a:ext cx="9601200" cy="106994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Sebelum</a:t>
            </a:r>
            <a:r>
              <a:rPr lang="en-US" sz="3600" dirty="0" smtClean="0"/>
              <a:t> </a:t>
            </a:r>
            <a:r>
              <a:rPr lang="en-US" sz="3600" dirty="0" err="1" smtClean="0"/>
              <a:t>Dimulai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88900" y="1207036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library(</a:t>
            </a:r>
            <a:r>
              <a:rPr lang="en-US" sz="2800" dirty="0" err="1"/>
              <a:t>twitteR</a:t>
            </a:r>
            <a:r>
              <a:rPr lang="en-US" sz="2800" dirty="0"/>
              <a:t>)</a:t>
            </a:r>
          </a:p>
          <a:p>
            <a:r>
              <a:rPr lang="en-US" sz="2800" dirty="0"/>
              <a:t>library(</a:t>
            </a:r>
            <a:r>
              <a:rPr lang="en-US" sz="2800" dirty="0" err="1"/>
              <a:t>dplyr</a:t>
            </a:r>
            <a:r>
              <a:rPr lang="en-US" sz="2800" dirty="0"/>
              <a:t>)</a:t>
            </a:r>
          </a:p>
          <a:p>
            <a:r>
              <a:rPr lang="en-US" sz="2800" dirty="0"/>
              <a:t>library(zoo)</a:t>
            </a:r>
          </a:p>
          <a:p>
            <a:r>
              <a:rPr lang="en-US" sz="2800" dirty="0"/>
              <a:t>library(ggplot2)</a:t>
            </a:r>
          </a:p>
          <a:p>
            <a:r>
              <a:rPr lang="en-US" sz="2800" dirty="0"/>
              <a:t>library(reshape)</a:t>
            </a:r>
          </a:p>
          <a:p>
            <a:r>
              <a:rPr lang="en-US" sz="2800" dirty="0"/>
              <a:t>library(VIM)</a:t>
            </a:r>
          </a:p>
          <a:p>
            <a:r>
              <a:rPr lang="en-US" sz="2800" dirty="0"/>
              <a:t>library(</a:t>
            </a:r>
            <a:r>
              <a:rPr lang="en-US" sz="2800" dirty="0" err="1"/>
              <a:t>Hmisc</a:t>
            </a:r>
            <a:r>
              <a:rPr lang="en-US" sz="2800" dirty="0"/>
              <a:t>)</a:t>
            </a:r>
          </a:p>
          <a:p>
            <a:r>
              <a:rPr lang="en-US" sz="2800" dirty="0"/>
              <a:t>library(mice)</a:t>
            </a:r>
          </a:p>
          <a:p>
            <a:r>
              <a:rPr lang="en-US" sz="2800" dirty="0"/>
              <a:t>library(datasets</a:t>
            </a:r>
            <a:r>
              <a:rPr lang="en-US" sz="2800" dirty="0" smtClean="0"/>
              <a:t>)</a:t>
            </a:r>
          </a:p>
          <a:p>
            <a:r>
              <a:rPr lang="en-US" sz="2800" dirty="0"/>
              <a:t>library(</a:t>
            </a:r>
            <a:r>
              <a:rPr lang="en-US" sz="2800" dirty="0" err="1"/>
              <a:t>gganimate</a:t>
            </a:r>
            <a:r>
              <a:rPr lang="en-US" sz="2800" dirty="0"/>
              <a:t>)</a:t>
            </a:r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096000" y="1207036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library(</a:t>
            </a:r>
            <a:r>
              <a:rPr lang="en-US" sz="2800" dirty="0" err="1"/>
              <a:t>gganimate</a:t>
            </a:r>
            <a:r>
              <a:rPr lang="en-US" sz="2800" dirty="0"/>
              <a:t>)</a:t>
            </a:r>
          </a:p>
          <a:p>
            <a:r>
              <a:rPr lang="en-US" sz="2800" dirty="0"/>
              <a:t>library(</a:t>
            </a:r>
            <a:r>
              <a:rPr lang="en-US" sz="2800" dirty="0" err="1"/>
              <a:t>gapminder</a:t>
            </a:r>
            <a:r>
              <a:rPr lang="en-US" sz="2800" dirty="0"/>
              <a:t>)</a:t>
            </a:r>
          </a:p>
          <a:p>
            <a:r>
              <a:rPr lang="en-US" sz="2800" dirty="0"/>
              <a:t>library(</a:t>
            </a:r>
            <a:r>
              <a:rPr lang="en-US" sz="2800" dirty="0" err="1"/>
              <a:t>tidyr</a:t>
            </a:r>
            <a:r>
              <a:rPr lang="en-US" sz="2800" dirty="0"/>
              <a:t>)</a:t>
            </a:r>
          </a:p>
          <a:p>
            <a:r>
              <a:rPr lang="en-US" sz="2800" dirty="0"/>
              <a:t>library(graphics)</a:t>
            </a:r>
          </a:p>
          <a:p>
            <a:r>
              <a:rPr lang="en-US" sz="2800" dirty="0"/>
              <a:t>library(</a:t>
            </a:r>
            <a:r>
              <a:rPr lang="en-US" sz="2800" dirty="0" err="1"/>
              <a:t>RCurl</a:t>
            </a:r>
            <a:r>
              <a:rPr lang="en-US" sz="2800" dirty="0"/>
              <a:t>)</a:t>
            </a:r>
          </a:p>
          <a:p>
            <a:r>
              <a:rPr lang="en-US" sz="2800" dirty="0"/>
              <a:t>library(</a:t>
            </a:r>
            <a:r>
              <a:rPr lang="en-US" sz="2800" dirty="0" err="1"/>
              <a:t>cowplot</a:t>
            </a:r>
            <a:r>
              <a:rPr lang="en-US" sz="2800" dirty="0"/>
              <a:t>)</a:t>
            </a:r>
          </a:p>
          <a:p>
            <a:r>
              <a:rPr lang="en-US" sz="2800" dirty="0"/>
              <a:t>library(forecast)</a:t>
            </a:r>
          </a:p>
          <a:p>
            <a:r>
              <a:rPr lang="en-US" sz="2800" dirty="0"/>
              <a:t>library(caret)</a:t>
            </a:r>
          </a:p>
          <a:p>
            <a:r>
              <a:rPr lang="en-US" sz="2800" dirty="0"/>
              <a:t>library(</a:t>
            </a:r>
            <a:r>
              <a:rPr lang="en-US" sz="2800" dirty="0" err="1"/>
              <a:t>DMwR</a:t>
            </a:r>
            <a:r>
              <a:rPr lang="en-US" sz="2800" dirty="0"/>
              <a:t>)</a:t>
            </a:r>
          </a:p>
          <a:p>
            <a:r>
              <a:rPr lang="en-US" sz="2800" dirty="0"/>
              <a:t>library(MASS)</a:t>
            </a:r>
          </a:p>
          <a:p>
            <a:r>
              <a:rPr lang="en-US" sz="2800" dirty="0"/>
              <a:t>library(</a:t>
            </a:r>
            <a:r>
              <a:rPr lang="en-US" sz="2800" dirty="0" err="1"/>
              <a:t>caTools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834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Data Reshaping Power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0" y="534970"/>
            <a:ext cx="12192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#</a:t>
            </a:r>
            <a:r>
              <a:rPr lang="en-US" sz="2400" dirty="0" err="1"/>
              <a:t>Membentuk</a:t>
            </a:r>
            <a:r>
              <a:rPr lang="en-US" sz="2400" dirty="0"/>
              <a:t> </a:t>
            </a:r>
            <a:r>
              <a:rPr lang="en-US" sz="2400" dirty="0" err="1"/>
              <a:t>grup</a:t>
            </a:r>
            <a:r>
              <a:rPr lang="en-US" sz="2400" dirty="0"/>
              <a:t> 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Bulan</a:t>
            </a:r>
            <a:endParaRPr lang="en-US" sz="2400" dirty="0"/>
          </a:p>
          <a:p>
            <a:r>
              <a:rPr lang="en-US" sz="2400" dirty="0" err="1"/>
              <a:t>power_group</a:t>
            </a:r>
            <a:r>
              <a:rPr lang="en-US" sz="2400" dirty="0"/>
              <a:t> = </a:t>
            </a:r>
            <a:r>
              <a:rPr lang="en-US" sz="2400" dirty="0" err="1"/>
              <a:t>group_by</a:t>
            </a:r>
            <a:r>
              <a:rPr lang="en-US" sz="2400" dirty="0"/>
              <a:t>(</a:t>
            </a:r>
            <a:r>
              <a:rPr lang="en-US" sz="2400" dirty="0" err="1"/>
              <a:t>power,Month</a:t>
            </a:r>
            <a:r>
              <a:rPr lang="en-US" sz="2400" dirty="0"/>
              <a:t>)</a:t>
            </a:r>
          </a:p>
          <a:p>
            <a:r>
              <a:rPr lang="en-US" sz="2400" dirty="0"/>
              <a:t>#</a:t>
            </a:r>
            <a:r>
              <a:rPr lang="en-US" sz="2400" dirty="0" err="1"/>
              <a:t>Membentuk</a:t>
            </a:r>
            <a:r>
              <a:rPr lang="en-US" sz="2400" dirty="0"/>
              <a:t> data </a:t>
            </a:r>
            <a:r>
              <a:rPr lang="en-US" sz="2400" dirty="0" err="1"/>
              <a:t>perbulan</a:t>
            </a:r>
            <a:r>
              <a:rPr lang="en-US" sz="2400" dirty="0"/>
              <a:t> </a:t>
            </a:r>
            <a:r>
              <a:rPr lang="en-US" sz="2400" dirty="0" err="1"/>
              <a:t>berisi</a:t>
            </a:r>
            <a:r>
              <a:rPr lang="en-US" sz="2400" dirty="0"/>
              <a:t> </a:t>
            </a:r>
            <a:r>
              <a:rPr lang="en-US" sz="2400" dirty="0" err="1"/>
              <a:t>maksimum</a:t>
            </a:r>
            <a:r>
              <a:rPr lang="en-US" sz="2400" dirty="0"/>
              <a:t> </a:t>
            </a:r>
            <a:r>
              <a:rPr lang="en-US" sz="2400" dirty="0" err="1"/>
              <a:t>pemakaian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total </a:t>
            </a:r>
            <a:r>
              <a:rPr lang="en-US" sz="2400" dirty="0" err="1"/>
              <a:t>pemakaian</a:t>
            </a:r>
            <a:endParaRPr lang="en-US" sz="2400" dirty="0"/>
          </a:p>
          <a:p>
            <a:r>
              <a:rPr lang="en-US" sz="2400" dirty="0" err="1"/>
              <a:t>power_monthly</a:t>
            </a:r>
            <a:r>
              <a:rPr lang="en-US" sz="2400" dirty="0"/>
              <a:t> = summarize((</a:t>
            </a:r>
            <a:r>
              <a:rPr lang="en-US" sz="2400" dirty="0" err="1"/>
              <a:t>power_group</a:t>
            </a:r>
            <a:r>
              <a:rPr lang="en-US" sz="2400" dirty="0"/>
              <a:t>),</a:t>
            </a:r>
            <a:r>
              <a:rPr lang="en-US" sz="2400" dirty="0" err="1"/>
              <a:t>Max_Demand_kW</a:t>
            </a:r>
            <a:r>
              <a:rPr lang="en-US" sz="2400" dirty="0"/>
              <a:t> = max(</a:t>
            </a:r>
            <a:r>
              <a:rPr lang="en-US" sz="2400" dirty="0" err="1"/>
              <a:t>Global_active_power</a:t>
            </a:r>
            <a:r>
              <a:rPr lang="en-US" sz="2400" dirty="0"/>
              <a:t>),</a:t>
            </a:r>
          </a:p>
          <a:p>
            <a:r>
              <a:rPr lang="en-US" sz="2400" dirty="0"/>
              <a:t>                          </a:t>
            </a:r>
            <a:r>
              <a:rPr lang="en-US" sz="2400" dirty="0" err="1"/>
              <a:t>Total_use_kWh</a:t>
            </a:r>
            <a:r>
              <a:rPr lang="en-US" sz="2400" dirty="0"/>
              <a:t> = sum(</a:t>
            </a:r>
            <a:r>
              <a:rPr lang="en-US" sz="2400" dirty="0" err="1"/>
              <a:t>Global_active_power</a:t>
            </a:r>
            <a:r>
              <a:rPr lang="en-US" sz="2400" dirty="0"/>
              <a:t>)/60)</a:t>
            </a:r>
          </a:p>
          <a:p>
            <a:r>
              <a:rPr lang="en-US" sz="2400" dirty="0"/>
              <a:t>#</a:t>
            </a:r>
            <a:r>
              <a:rPr lang="en-US" sz="2400" dirty="0" err="1"/>
              <a:t>menghapus</a:t>
            </a:r>
            <a:r>
              <a:rPr lang="en-US" sz="2400" dirty="0"/>
              <a:t> partial month </a:t>
            </a:r>
            <a:r>
              <a:rPr lang="en-US" sz="2400" dirty="0" err="1"/>
              <a:t>dari</a:t>
            </a:r>
            <a:r>
              <a:rPr lang="en-US" sz="2400" dirty="0"/>
              <a:t> data frame</a:t>
            </a:r>
          </a:p>
          <a:p>
            <a:r>
              <a:rPr lang="en-US" sz="2400" dirty="0" err="1"/>
              <a:t>power_monthly</a:t>
            </a:r>
            <a:r>
              <a:rPr lang="en-US" sz="2400" dirty="0"/>
              <a:t> = </a:t>
            </a:r>
            <a:r>
              <a:rPr lang="en-US" sz="2400" dirty="0" err="1"/>
              <a:t>power_monthly</a:t>
            </a:r>
            <a:r>
              <a:rPr lang="en-US" sz="2400" dirty="0"/>
              <a:t>[2:47,]</a:t>
            </a:r>
          </a:p>
          <a:p>
            <a:r>
              <a:rPr lang="en-US" sz="2400" dirty="0"/>
              <a:t>#</a:t>
            </a:r>
            <a:r>
              <a:rPr lang="en-US" sz="2400" dirty="0" err="1"/>
              <a:t>mengkonversi</a:t>
            </a:r>
            <a:r>
              <a:rPr lang="en-US" sz="2400" dirty="0"/>
              <a:t> month </a:t>
            </a:r>
            <a:r>
              <a:rPr lang="en-US" sz="2400" dirty="0" err="1"/>
              <a:t>ke</a:t>
            </a:r>
            <a:r>
              <a:rPr lang="en-US" sz="2400" dirty="0"/>
              <a:t> data</a:t>
            </a:r>
          </a:p>
          <a:p>
            <a:r>
              <a:rPr lang="en-US" sz="2400" dirty="0" err="1"/>
              <a:t>power_monthly$Month</a:t>
            </a:r>
            <a:r>
              <a:rPr lang="en-US" sz="2400" dirty="0"/>
              <a:t> = </a:t>
            </a:r>
            <a:r>
              <a:rPr lang="en-US" sz="2400" dirty="0" err="1"/>
              <a:t>as.Date</a:t>
            </a:r>
            <a:r>
              <a:rPr lang="en-US" sz="2400" dirty="0"/>
              <a:t>(paste0(power_monthly$Month,"-01</a:t>
            </a:r>
            <a:r>
              <a:rPr lang="en-US" sz="2400" dirty="0" smtClean="0"/>
              <a:t>"))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794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34970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#</a:t>
            </a:r>
            <a:r>
              <a:rPr lang="en-US" sz="3200" dirty="0" err="1"/>
              <a:t>cek</a:t>
            </a:r>
            <a:r>
              <a:rPr lang="en-US" sz="3200" dirty="0"/>
              <a:t> data yang </a:t>
            </a:r>
            <a:r>
              <a:rPr lang="en-US" sz="3200" dirty="0" err="1"/>
              <a:t>sudah</a:t>
            </a:r>
            <a:r>
              <a:rPr lang="en-US" sz="3200" dirty="0"/>
              <a:t> </a:t>
            </a:r>
            <a:r>
              <a:rPr lang="en-US" sz="3200" dirty="0" err="1"/>
              <a:t>direshape</a:t>
            </a:r>
            <a:endParaRPr lang="en-US" sz="3200" dirty="0"/>
          </a:p>
          <a:p>
            <a:r>
              <a:rPr lang="en-US" sz="3200" dirty="0"/>
              <a:t>head(</a:t>
            </a:r>
            <a:r>
              <a:rPr lang="en-US" sz="3200" dirty="0" err="1"/>
              <a:t>power_monthly</a:t>
            </a:r>
            <a:r>
              <a:rPr lang="en-US" sz="3200" dirty="0"/>
              <a:t>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Data Reshaping Power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39" y="1612188"/>
            <a:ext cx="8390212" cy="372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4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01971"/>
            <a:ext cx="9601200" cy="1069940"/>
          </a:xfrm>
        </p:spPr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exploratory data analysis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785811"/>
            <a:ext cx="1124174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67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8032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Histogram</a:t>
            </a:r>
            <a:endParaRPr lang="en-US" sz="3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05" y="2439863"/>
            <a:ext cx="3083049" cy="30830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641" y="2316240"/>
            <a:ext cx="3206672" cy="3206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713" y="997019"/>
            <a:ext cx="11055287" cy="12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0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94447" y="365125"/>
            <a:ext cx="10515600" cy="1325563"/>
          </a:xfrm>
        </p:spPr>
        <p:txBody>
          <a:bodyPr/>
          <a:lstStyle/>
          <a:p>
            <a:r>
              <a:rPr lang="en-US" b="1" dirty="0" err="1" smtClean="0"/>
              <a:t>Barplot</a:t>
            </a: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F396537-4FA4-4064-ADE4-4A193AAA9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655" y="1453347"/>
            <a:ext cx="5553413" cy="43702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6" y="2239962"/>
            <a:ext cx="5460253" cy="104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0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/>
              <a:t>Line Plots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73" y="1348572"/>
            <a:ext cx="5844927" cy="43513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" y="207397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/>
              <a:t>df</a:t>
            </a:r>
            <a:r>
              <a:rPr lang="en-US" sz="2400" dirty="0"/>
              <a:t> =</a:t>
            </a:r>
            <a:r>
              <a:rPr lang="en-US" sz="2400" dirty="0" smtClean="0"/>
              <a:t> </a:t>
            </a:r>
            <a:r>
              <a:rPr lang="en-US" sz="2400" dirty="0" err="1"/>
              <a:t>data.frame</a:t>
            </a:r>
            <a:r>
              <a:rPr lang="en-US" sz="2400" dirty="0"/>
              <a:t>(time=c("</a:t>
            </a:r>
            <a:r>
              <a:rPr lang="en-US" sz="2400" dirty="0" err="1"/>
              <a:t>breakfeast</a:t>
            </a:r>
            <a:r>
              <a:rPr lang="en-US" sz="2400" dirty="0"/>
              <a:t>", "Lunch", "Dinner"),</a:t>
            </a:r>
          </a:p>
          <a:p>
            <a:r>
              <a:rPr lang="en-US" sz="2400" dirty="0"/>
              <a:t>                 bill=c(10, 30, 15))</a:t>
            </a:r>
          </a:p>
          <a:p>
            <a:r>
              <a:rPr lang="en-US" sz="2400" dirty="0" err="1"/>
              <a:t>ggplot</a:t>
            </a:r>
            <a:r>
              <a:rPr lang="en-US" sz="2400" dirty="0"/>
              <a:t>(data=</a:t>
            </a:r>
            <a:r>
              <a:rPr lang="en-US" sz="2400" dirty="0" err="1"/>
              <a:t>df</a:t>
            </a:r>
            <a:r>
              <a:rPr lang="en-US" sz="2400" dirty="0"/>
              <a:t>, </a:t>
            </a:r>
            <a:r>
              <a:rPr lang="en-US" sz="2400" dirty="0" err="1"/>
              <a:t>aes</a:t>
            </a:r>
            <a:r>
              <a:rPr lang="en-US" sz="2400" dirty="0"/>
              <a:t>(x=time, y=bill, group=1)) + </a:t>
            </a:r>
            <a:r>
              <a:rPr lang="en-US" sz="2400" dirty="0" err="1"/>
              <a:t>geom_line</a:t>
            </a:r>
            <a:r>
              <a:rPr lang="en-US" sz="2400" dirty="0"/>
              <a:t>()+ </a:t>
            </a:r>
            <a:r>
              <a:rPr lang="en-US" sz="2400" dirty="0" err="1"/>
              <a:t>geom_point</a:t>
            </a:r>
            <a:r>
              <a:rPr lang="en-US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7436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/>
              <a:t>Pie Chart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047875"/>
            <a:ext cx="5581650" cy="37581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2047875"/>
            <a:ext cx="66103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#pie chart </a:t>
            </a:r>
            <a:r>
              <a:rPr lang="en-US" sz="2400" dirty="0" err="1"/>
              <a:t>dengan</a:t>
            </a:r>
            <a:r>
              <a:rPr lang="en-US" sz="2400" dirty="0"/>
              <a:t> data </a:t>
            </a:r>
            <a:r>
              <a:rPr lang="en-US" sz="2400" dirty="0" err="1"/>
              <a:t>sendiri</a:t>
            </a:r>
            <a:endParaRPr lang="en-US" sz="2400" dirty="0"/>
          </a:p>
          <a:p>
            <a:r>
              <a:rPr lang="en-US" sz="2400" dirty="0" err="1"/>
              <a:t>df</a:t>
            </a:r>
            <a:r>
              <a:rPr lang="en-US" sz="2400" dirty="0"/>
              <a:t> =</a:t>
            </a:r>
            <a:r>
              <a:rPr lang="en-US" sz="2400" dirty="0" smtClean="0"/>
              <a:t> </a:t>
            </a:r>
            <a:r>
              <a:rPr lang="en-US" sz="2400" dirty="0" err="1"/>
              <a:t>data.frame</a:t>
            </a:r>
            <a:r>
              <a:rPr lang="en-US" sz="2400" dirty="0"/>
              <a:t>(group = c("Male", "Female", "Child"),value = c(25, 25, 50))</a:t>
            </a:r>
          </a:p>
          <a:p>
            <a:r>
              <a:rPr lang="en-US" sz="2400" dirty="0"/>
              <a:t>#</a:t>
            </a:r>
            <a:r>
              <a:rPr lang="en-US" sz="2400" dirty="0" err="1"/>
              <a:t>Buat</a:t>
            </a:r>
            <a:r>
              <a:rPr lang="en-US" sz="2400" dirty="0"/>
              <a:t> </a:t>
            </a:r>
            <a:r>
              <a:rPr lang="en-US" sz="2400" dirty="0" err="1"/>
              <a:t>barplot</a:t>
            </a:r>
            <a:r>
              <a:rPr lang="en-US" sz="2400" dirty="0"/>
              <a:t> </a:t>
            </a:r>
            <a:r>
              <a:rPr lang="en-US" sz="2400" dirty="0" err="1"/>
              <a:t>definisikan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misal</a:t>
            </a:r>
            <a:r>
              <a:rPr lang="en-US" sz="2400" dirty="0"/>
              <a:t> </a:t>
            </a:r>
            <a:r>
              <a:rPr lang="en-US" sz="2400" dirty="0" err="1"/>
              <a:t>bp</a:t>
            </a:r>
            <a:endParaRPr lang="en-US" sz="2400" dirty="0"/>
          </a:p>
          <a:p>
            <a:r>
              <a:rPr lang="en-US" sz="2400" dirty="0" err="1" smtClean="0"/>
              <a:t>bp</a:t>
            </a:r>
            <a:r>
              <a:rPr lang="en-US" sz="2400" dirty="0" smtClean="0"/>
              <a:t> = </a:t>
            </a:r>
            <a:r>
              <a:rPr lang="en-US" sz="2400" dirty="0" err="1"/>
              <a:t>ggplot</a:t>
            </a:r>
            <a:r>
              <a:rPr lang="en-US" sz="2400" dirty="0"/>
              <a:t>(</a:t>
            </a:r>
            <a:r>
              <a:rPr lang="en-US" sz="2400" dirty="0" err="1"/>
              <a:t>df</a:t>
            </a:r>
            <a:r>
              <a:rPr lang="en-US" sz="2400" dirty="0"/>
              <a:t>, </a:t>
            </a:r>
            <a:r>
              <a:rPr lang="en-US" sz="2400" dirty="0" err="1"/>
              <a:t>aes</a:t>
            </a:r>
            <a:r>
              <a:rPr lang="en-US" sz="2400" dirty="0"/>
              <a:t>(x="", y=value, fill=group))+  </a:t>
            </a:r>
            <a:r>
              <a:rPr lang="en-US" sz="2400" dirty="0" err="1"/>
              <a:t>geom_bar</a:t>
            </a:r>
            <a:r>
              <a:rPr lang="en-US" sz="2400" dirty="0"/>
              <a:t>(width = 1, stat = "identity")</a:t>
            </a:r>
          </a:p>
          <a:p>
            <a:r>
              <a:rPr lang="en-US" sz="2400" dirty="0"/>
              <a:t>#</a:t>
            </a:r>
            <a:r>
              <a:rPr lang="en-US" sz="2400" dirty="0" err="1"/>
              <a:t>buat</a:t>
            </a:r>
            <a:r>
              <a:rPr lang="en-US" sz="2400" dirty="0"/>
              <a:t> </a:t>
            </a:r>
            <a:r>
              <a:rPr lang="en-US" sz="2400" dirty="0" err="1"/>
              <a:t>piechartnya</a:t>
            </a:r>
            <a:endParaRPr lang="en-US" sz="2400" dirty="0"/>
          </a:p>
          <a:p>
            <a:r>
              <a:rPr lang="en-US" sz="2400" dirty="0" err="1"/>
              <a:t>bp</a:t>
            </a:r>
            <a:r>
              <a:rPr lang="en-US" sz="2400" dirty="0"/>
              <a:t> + </a:t>
            </a:r>
            <a:r>
              <a:rPr lang="en-US" sz="2400" dirty="0" err="1"/>
              <a:t>coord_polar</a:t>
            </a:r>
            <a:r>
              <a:rPr lang="en-US" sz="2400" dirty="0"/>
              <a:t>("y", start=0)</a:t>
            </a:r>
          </a:p>
        </p:txBody>
      </p:sp>
    </p:spTree>
    <p:extLst>
      <p:ext uri="{BB962C8B-B14F-4D97-AF65-F5344CB8AC3E}">
        <p14:creationId xmlns:p14="http://schemas.microsoft.com/office/powerpoint/2010/main" val="27424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/>
              <a:t>Box Plots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872" y="1690688"/>
            <a:ext cx="5837128" cy="419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294118" cy="196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5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Plot </a:t>
            </a:r>
            <a:r>
              <a:rPr lang="en-US" dirty="0" err="1" smtClean="0"/>
              <a:t>Korelasi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250" r="11989"/>
          <a:stretch/>
        </p:blipFill>
        <p:spPr>
          <a:xfrm>
            <a:off x="6241677" y="1236297"/>
            <a:ext cx="5634317" cy="4640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" y="1690688"/>
            <a:ext cx="5780446" cy="228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705301"/>
            <a:ext cx="10515600" cy="1325563"/>
          </a:xfrm>
        </p:spPr>
        <p:txBody>
          <a:bodyPr/>
          <a:lstStyle/>
          <a:p>
            <a:r>
              <a:rPr lang="en-US" dirty="0" smtClean="0"/>
              <a:t>Plot </a:t>
            </a:r>
            <a:r>
              <a:rPr lang="en-US" dirty="0" err="1" smtClean="0"/>
              <a:t>Bergerak</a:t>
            </a:r>
            <a:endParaRPr lang="en-US" dirty="0"/>
          </a:p>
        </p:txBody>
      </p:sp>
      <p:pic>
        <p:nvPicPr>
          <p:cNvPr id="5" name="Content Placeholder 1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549998"/>
            <a:ext cx="6567393" cy="5758001"/>
          </a:xfrm>
        </p:spPr>
      </p:pic>
    </p:spTree>
    <p:extLst>
      <p:ext uri="{BB962C8B-B14F-4D97-AF65-F5344CB8AC3E}">
        <p14:creationId xmlns:p14="http://schemas.microsoft.com/office/powerpoint/2010/main" val="212405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3931920" cy="272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31920" y="566529"/>
            <a:ext cx="19271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Internet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Crawling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Scraping</a:t>
            </a:r>
            <a:endParaRPr lang="en-US" sz="2800" dirty="0" smtClean="0"/>
          </a:p>
        </p:txBody>
      </p:sp>
      <p:pic>
        <p:nvPicPr>
          <p:cNvPr id="11" name="Picture 4" descr="Image result for local disk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" y="272776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770018" y="3946969"/>
            <a:ext cx="2089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Local Disk</a:t>
            </a:r>
            <a:endParaRPr lang="en-US" sz="2800" dirty="0" smtClean="0"/>
          </a:p>
        </p:txBody>
      </p:sp>
      <p:pic>
        <p:nvPicPr>
          <p:cNvPr id="13" name="Picture 6" descr="Image result for cs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00" y="2492923"/>
            <a:ext cx="975238" cy="97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Image result for json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857" y="2536299"/>
            <a:ext cx="97536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Image result for tx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98" y="2492801"/>
            <a:ext cx="97536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200358" y="1243637"/>
            <a:ext cx="2388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Beberapa</a:t>
            </a:r>
            <a:r>
              <a:rPr lang="en-US" sz="2000" dirty="0" smtClean="0"/>
              <a:t> </a:t>
            </a:r>
            <a:r>
              <a:rPr lang="en-US" sz="2000" dirty="0" err="1" smtClean="0"/>
              <a:t>Contoh</a:t>
            </a:r>
            <a:r>
              <a:rPr lang="en-US" sz="2000" dirty="0" smtClean="0"/>
              <a:t> Format Data</a:t>
            </a:r>
            <a:endParaRPr lang="en-US" sz="2000" dirty="0"/>
          </a:p>
        </p:txBody>
      </p:sp>
      <p:cxnSp>
        <p:nvCxnSpPr>
          <p:cNvPr id="17" name="Straight Arrow Connector 16"/>
          <p:cNvCxnSpPr>
            <a:stCxn id="16" idx="2"/>
            <a:endCxn id="13" idx="0"/>
          </p:cNvCxnSpPr>
          <p:nvPr/>
        </p:nvCxnSpPr>
        <p:spPr>
          <a:xfrm flipH="1">
            <a:off x="7849219" y="1951523"/>
            <a:ext cx="1545318" cy="5414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6" idx="2"/>
            <a:endCxn id="14" idx="0"/>
          </p:cNvCxnSpPr>
          <p:nvPr/>
        </p:nvCxnSpPr>
        <p:spPr>
          <a:xfrm>
            <a:off x="9394537" y="1951523"/>
            <a:ext cx="0" cy="58477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15" idx="0"/>
          </p:cNvCxnSpPr>
          <p:nvPr/>
        </p:nvCxnSpPr>
        <p:spPr>
          <a:xfrm>
            <a:off x="9394537" y="1951523"/>
            <a:ext cx="1611341" cy="54127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51983" y="3640107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ead.csv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470521" y="3640107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read.table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883018" y="364010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fromJson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1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66278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Plot </a:t>
            </a:r>
            <a:r>
              <a:rPr lang="en-US" sz="3600" dirty="0" err="1" smtClean="0"/>
              <a:t>Bergerak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0" y="662781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#</a:t>
            </a:r>
            <a:r>
              <a:rPr lang="en-US" sz="2400" dirty="0" err="1"/>
              <a:t>Pertama</a:t>
            </a:r>
            <a:r>
              <a:rPr lang="en-US" sz="2400" dirty="0"/>
              <a:t> </a:t>
            </a:r>
            <a:r>
              <a:rPr lang="en-US" sz="2400" dirty="0" err="1"/>
              <a:t>buat</a:t>
            </a:r>
            <a:r>
              <a:rPr lang="en-US" sz="2400" dirty="0"/>
              <a:t> plot </a:t>
            </a:r>
            <a:r>
              <a:rPr lang="en-US" sz="2400" dirty="0" err="1"/>
              <a:t>biasa</a:t>
            </a:r>
            <a:r>
              <a:rPr lang="en-US" sz="2400" dirty="0"/>
              <a:t> </a:t>
            </a:r>
            <a:r>
              <a:rPr lang="en-US" sz="2400" dirty="0" err="1"/>
              <a:t>definisikan</a:t>
            </a:r>
            <a:r>
              <a:rPr lang="en-US" sz="2400" dirty="0"/>
              <a:t> </a:t>
            </a:r>
            <a:r>
              <a:rPr lang="en-US" sz="2400" dirty="0" err="1"/>
              <a:t>misal</a:t>
            </a:r>
            <a:r>
              <a:rPr lang="en-US" sz="2400" dirty="0"/>
              <a:t> p</a:t>
            </a:r>
          </a:p>
          <a:p>
            <a:r>
              <a:rPr lang="en-US" sz="2400" dirty="0"/>
              <a:t>p &lt;- </a:t>
            </a:r>
            <a:r>
              <a:rPr lang="en-US" sz="2400" dirty="0" err="1"/>
              <a:t>ggplot</a:t>
            </a:r>
            <a:r>
              <a:rPr lang="en-US" sz="2400" dirty="0"/>
              <a:t>(</a:t>
            </a:r>
            <a:r>
              <a:rPr lang="en-US" sz="2400" dirty="0" err="1"/>
              <a:t>gapminder</a:t>
            </a:r>
            <a:r>
              <a:rPr lang="en-US" sz="2400" dirty="0"/>
              <a:t>,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aes</a:t>
            </a:r>
            <a:r>
              <a:rPr lang="en-US" sz="2400" dirty="0"/>
              <a:t>(x=</a:t>
            </a:r>
            <a:r>
              <a:rPr lang="en-US" sz="2400" dirty="0" err="1"/>
              <a:t>gdpPercap,y</a:t>
            </a:r>
            <a:r>
              <a:rPr lang="en-US" sz="2400" dirty="0"/>
              <a:t>=</a:t>
            </a:r>
            <a:r>
              <a:rPr lang="en-US" sz="2400" dirty="0" err="1"/>
              <a:t>lifeExp,size</a:t>
            </a:r>
            <a:r>
              <a:rPr lang="en-US" sz="2400" dirty="0"/>
              <a:t>=</a:t>
            </a:r>
            <a:r>
              <a:rPr lang="en-US" sz="2400" dirty="0" err="1"/>
              <a:t>pop,colour</a:t>
            </a:r>
            <a:r>
              <a:rPr lang="en-US" sz="2400" dirty="0"/>
              <a:t>=country)) +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geom_point</a:t>
            </a:r>
            <a:r>
              <a:rPr lang="en-US" sz="2400" dirty="0"/>
              <a:t>(</a:t>
            </a:r>
            <a:r>
              <a:rPr lang="en-US" sz="2400" dirty="0" err="1"/>
              <a:t>show.legend</a:t>
            </a:r>
            <a:r>
              <a:rPr lang="en-US" sz="2400" dirty="0"/>
              <a:t>=</a:t>
            </a:r>
            <a:r>
              <a:rPr lang="en-US" sz="2400" dirty="0" err="1"/>
              <a:t>F,alpha</a:t>
            </a:r>
            <a:r>
              <a:rPr lang="en-US" sz="2400" dirty="0"/>
              <a:t>=0.7)+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scale_color_viridis_d</a:t>
            </a:r>
            <a:r>
              <a:rPr lang="en-US" sz="2400" dirty="0"/>
              <a:t>()+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scale_size</a:t>
            </a:r>
            <a:r>
              <a:rPr lang="en-US" sz="2400" dirty="0"/>
              <a:t>(range=c(2,12)) +</a:t>
            </a:r>
          </a:p>
          <a:p>
            <a:r>
              <a:rPr lang="en-US" sz="2400" dirty="0"/>
              <a:t>  scale_x_log10()+</a:t>
            </a:r>
          </a:p>
          <a:p>
            <a:r>
              <a:rPr lang="en-US" sz="2400" dirty="0"/>
              <a:t>  labs(x="GDP per </a:t>
            </a:r>
            <a:r>
              <a:rPr lang="en-US" sz="2400" dirty="0" err="1"/>
              <a:t>Capita",y</a:t>
            </a:r>
            <a:r>
              <a:rPr lang="en-US" sz="2400" dirty="0"/>
              <a:t>="Life Expectancy")</a:t>
            </a:r>
          </a:p>
          <a:p>
            <a:r>
              <a:rPr lang="en-US" sz="2400" dirty="0"/>
              <a:t>#</a:t>
            </a:r>
            <a:r>
              <a:rPr lang="en-US" sz="2400" dirty="0" err="1"/>
              <a:t>Tampilkan</a:t>
            </a:r>
            <a:r>
              <a:rPr lang="en-US" sz="2400" dirty="0"/>
              <a:t> P</a:t>
            </a:r>
          </a:p>
          <a:p>
            <a:r>
              <a:rPr lang="en-US" sz="2400" dirty="0"/>
              <a:t>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4" y="1089558"/>
            <a:ext cx="5868571" cy="3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1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Plot </a:t>
            </a:r>
            <a:r>
              <a:rPr lang="en-US" dirty="0" err="1" smtClean="0"/>
              <a:t>Bergerak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202897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#</a:t>
            </a:r>
            <a:r>
              <a:rPr lang="en-US" sz="2800" dirty="0" err="1"/>
              <a:t>Buat</a:t>
            </a:r>
            <a:r>
              <a:rPr lang="en-US" sz="2800" dirty="0"/>
              <a:t> p </a:t>
            </a:r>
            <a:r>
              <a:rPr lang="en-US" sz="2800" dirty="0" err="1"/>
              <a:t>bergerak</a:t>
            </a:r>
            <a:endParaRPr lang="en-US" sz="2800" dirty="0"/>
          </a:p>
          <a:p>
            <a:r>
              <a:rPr lang="en-US" sz="2800" dirty="0"/>
              <a:t>p + </a:t>
            </a:r>
            <a:r>
              <a:rPr lang="en-US" sz="2800" dirty="0" err="1"/>
              <a:t>transition_time</a:t>
            </a:r>
            <a:r>
              <a:rPr lang="en-US" sz="2800" dirty="0"/>
              <a:t>(year) + </a:t>
            </a:r>
          </a:p>
          <a:p>
            <a:r>
              <a:rPr lang="en-US" sz="2800" dirty="0"/>
              <a:t>  labs(title="Year: {</a:t>
            </a:r>
            <a:r>
              <a:rPr lang="en-US" sz="2800" dirty="0" err="1"/>
              <a:t>frame_time</a:t>
            </a:r>
            <a:r>
              <a:rPr lang="en-US" sz="2800" dirty="0"/>
              <a:t>}")</a:t>
            </a:r>
          </a:p>
        </p:txBody>
      </p:sp>
      <p:pic>
        <p:nvPicPr>
          <p:cNvPr id="5" name="Content Placeholder 1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607" y="534970"/>
            <a:ext cx="6567393" cy="5758001"/>
          </a:xfrm>
        </p:spPr>
      </p:pic>
    </p:spTree>
    <p:extLst>
      <p:ext uri="{BB962C8B-B14F-4D97-AF65-F5344CB8AC3E}">
        <p14:creationId xmlns:p14="http://schemas.microsoft.com/office/powerpoint/2010/main" val="343241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Data </a:t>
            </a:r>
            <a:r>
              <a:rPr lang="en-US" sz="3600" dirty="0" err="1" smtClean="0"/>
              <a:t>Visualisasi</a:t>
            </a:r>
            <a:r>
              <a:rPr lang="en-US" sz="3600" dirty="0" smtClean="0"/>
              <a:t> </a:t>
            </a:r>
            <a:r>
              <a:rPr lang="en-US" sz="3600" dirty="0" err="1" smtClean="0"/>
              <a:t>Untuk</a:t>
            </a:r>
            <a:r>
              <a:rPr lang="en-US" sz="3600" dirty="0" smtClean="0"/>
              <a:t> Power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0" y="53497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#Time Series Plot Total Use </a:t>
            </a:r>
            <a:r>
              <a:rPr lang="en-US" sz="2800" dirty="0" smtClean="0"/>
              <a:t>kWh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857" y="1919965"/>
            <a:ext cx="7674286" cy="4915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67" y="1058190"/>
            <a:ext cx="11005376" cy="8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534970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Data </a:t>
            </a:r>
            <a:r>
              <a:rPr lang="en-US" sz="3600" dirty="0" err="1" smtClean="0"/>
              <a:t>Visualisasi</a:t>
            </a:r>
            <a:r>
              <a:rPr lang="en-US" sz="3600" dirty="0" smtClean="0"/>
              <a:t> </a:t>
            </a:r>
            <a:r>
              <a:rPr lang="en-US" sz="3600" dirty="0" err="1" smtClean="0"/>
              <a:t>Untuk</a:t>
            </a:r>
            <a:r>
              <a:rPr lang="en-US" sz="3600" dirty="0" smtClean="0"/>
              <a:t> Power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0" y="534970"/>
            <a:ext cx="1219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#Time Series Plot </a:t>
            </a:r>
            <a:r>
              <a:rPr lang="en-US" sz="2800" dirty="0" smtClean="0"/>
              <a:t>Max Demand</a:t>
            </a:r>
          </a:p>
          <a:p>
            <a:r>
              <a:rPr lang="en-US" sz="2800" dirty="0" err="1"/>
              <a:t>ggplot</a:t>
            </a:r>
            <a:r>
              <a:rPr lang="en-US" sz="2800" dirty="0"/>
              <a:t>(</a:t>
            </a:r>
            <a:r>
              <a:rPr lang="en-US" sz="2800" dirty="0" err="1"/>
              <a:t>power_monthly,aes</a:t>
            </a:r>
            <a:r>
              <a:rPr lang="en-US" sz="2800" dirty="0"/>
              <a:t>(Month, **********)) + </a:t>
            </a:r>
          </a:p>
          <a:p>
            <a:r>
              <a:rPr lang="en-US" sz="2800" dirty="0"/>
              <a:t>  </a:t>
            </a:r>
            <a:r>
              <a:rPr lang="en-US" sz="2800" dirty="0" err="1"/>
              <a:t>geom_line</a:t>
            </a:r>
            <a:r>
              <a:rPr lang="en-US" sz="2800" dirty="0"/>
              <a:t>(col="blue",</a:t>
            </a:r>
            <a:r>
              <a:rPr lang="en-US" sz="2800" dirty="0" err="1"/>
              <a:t>lwd</a:t>
            </a:r>
            <a:r>
              <a:rPr lang="en-US" sz="2800" dirty="0"/>
              <a:t>=1) + labs(y="Max Demand </a:t>
            </a:r>
            <a:r>
              <a:rPr lang="en-US" sz="2800" dirty="0" err="1"/>
              <a:t>kW",x</a:t>
            </a:r>
            <a:r>
              <a:rPr lang="en-US" sz="2800" dirty="0"/>
              <a:t>="Time")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1919965"/>
            <a:ext cx="8013700" cy="46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5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534970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Kesimpulan</a:t>
            </a:r>
            <a:r>
              <a:rPr lang="en-US" sz="3600" dirty="0" smtClean="0"/>
              <a:t> </a:t>
            </a:r>
            <a:r>
              <a:rPr lang="en-US" sz="3600" dirty="0" err="1" smtClean="0"/>
              <a:t>Berdasarkan</a:t>
            </a:r>
            <a:r>
              <a:rPr lang="en-US" sz="3600" dirty="0" smtClean="0"/>
              <a:t> </a:t>
            </a:r>
            <a:r>
              <a:rPr lang="en-US" sz="3600" dirty="0" err="1" smtClean="0"/>
              <a:t>Visualisasi</a:t>
            </a:r>
            <a:r>
              <a:rPr lang="en-US" sz="3600" dirty="0" smtClean="0"/>
              <a:t> Power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34970"/>
            <a:ext cx="11125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Data </a:t>
            </a:r>
            <a:r>
              <a:rPr lang="en-US" sz="2800" dirty="0" err="1" smtClean="0"/>
              <a:t>pemakaian</a:t>
            </a:r>
            <a:r>
              <a:rPr lang="en-US" sz="2800" dirty="0" smtClean="0"/>
              <a:t> </a:t>
            </a:r>
            <a:r>
              <a:rPr lang="en-US" sz="2800" dirty="0" err="1" smtClean="0"/>
              <a:t>listrik</a:t>
            </a:r>
            <a:r>
              <a:rPr lang="en-US" sz="2800" dirty="0" smtClean="0"/>
              <a:t> </a:t>
            </a:r>
            <a:r>
              <a:rPr lang="en-US" sz="2800" dirty="0" err="1" smtClean="0"/>
              <a:t>penduduk</a:t>
            </a:r>
            <a:r>
              <a:rPr lang="en-US" sz="2800" dirty="0" smtClean="0"/>
              <a:t> </a:t>
            </a:r>
            <a:r>
              <a:rPr lang="en-US" sz="2800" dirty="0" err="1" smtClean="0"/>
              <a:t>perancis</a:t>
            </a:r>
            <a:r>
              <a:rPr lang="en-US" sz="2800" dirty="0" smtClean="0"/>
              <a:t> </a:t>
            </a:r>
            <a:r>
              <a:rPr lang="en-US" sz="2800" dirty="0" err="1" smtClean="0"/>
              <a:t>selama</a:t>
            </a:r>
            <a:r>
              <a:rPr lang="en-US" sz="2800" dirty="0" smtClean="0"/>
              <a:t> </a:t>
            </a:r>
            <a:r>
              <a:rPr lang="en-US" sz="2800" dirty="0" err="1" smtClean="0"/>
              <a:t>tahun</a:t>
            </a:r>
            <a:r>
              <a:rPr lang="en-US" sz="2800" dirty="0" smtClean="0"/>
              <a:t> 2007 </a:t>
            </a:r>
            <a:r>
              <a:rPr lang="en-US" sz="2800" dirty="0" err="1" smtClean="0"/>
              <a:t>hingga</a:t>
            </a:r>
            <a:r>
              <a:rPr lang="en-US" sz="2800" dirty="0" smtClean="0"/>
              <a:t> 2010 </a:t>
            </a:r>
            <a:r>
              <a:rPr lang="en-US" sz="2800" dirty="0" err="1" smtClean="0"/>
              <a:t>mempunyai</a:t>
            </a:r>
            <a:r>
              <a:rPr lang="en-US" sz="2800" dirty="0" smtClean="0"/>
              <a:t> </a:t>
            </a:r>
            <a:r>
              <a:rPr lang="en-US" sz="2800" dirty="0" err="1" smtClean="0"/>
              <a:t>pola</a:t>
            </a:r>
            <a:r>
              <a:rPr lang="en-US" sz="2800" dirty="0" smtClean="0"/>
              <a:t> </a:t>
            </a:r>
            <a:r>
              <a:rPr lang="en-US" sz="2800" dirty="0" err="1" smtClean="0"/>
              <a:t>musiman</a:t>
            </a:r>
            <a:r>
              <a:rPr lang="en-US" sz="2800" dirty="0" smtClean="0"/>
              <a:t>, </a:t>
            </a:r>
            <a:r>
              <a:rPr lang="en-US" sz="2800" dirty="0" err="1" smtClean="0"/>
              <a:t>pola</a:t>
            </a:r>
            <a:r>
              <a:rPr lang="en-US" sz="2800" dirty="0" smtClean="0"/>
              <a:t> </a:t>
            </a:r>
            <a:r>
              <a:rPr lang="en-US" sz="2800" dirty="0" err="1" smtClean="0"/>
              <a:t>musiman</a:t>
            </a:r>
            <a:r>
              <a:rPr lang="en-US" sz="2800" dirty="0" smtClean="0"/>
              <a:t> yang </a:t>
            </a:r>
            <a:r>
              <a:rPr lang="en-US" sz="2800" dirty="0" err="1" smtClean="0"/>
              <a:t>terbentuk</a:t>
            </a:r>
            <a:r>
              <a:rPr lang="en-US" sz="2800" dirty="0" smtClean="0"/>
              <a:t> </a:t>
            </a:r>
            <a:r>
              <a:rPr lang="en-US" sz="2800" dirty="0" err="1" smtClean="0"/>
              <a:t>adalah</a:t>
            </a:r>
            <a:r>
              <a:rPr lang="en-US" sz="2800" dirty="0" smtClean="0"/>
              <a:t> </a:t>
            </a:r>
            <a:r>
              <a:rPr lang="en-US" sz="2800" dirty="0" err="1" smtClean="0"/>
              <a:t>selalu</a:t>
            </a:r>
            <a:r>
              <a:rPr lang="en-US" sz="2800" dirty="0" smtClean="0"/>
              <a:t> </a:t>
            </a:r>
            <a:r>
              <a:rPr lang="en-US" sz="2800" dirty="0" err="1" smtClean="0"/>
              <a:t>rendah</a:t>
            </a:r>
            <a:r>
              <a:rPr lang="en-US" sz="2800" dirty="0" smtClean="0"/>
              <a:t> di </a:t>
            </a:r>
            <a:r>
              <a:rPr lang="en-US" sz="2800" dirty="0" err="1" smtClean="0"/>
              <a:t>pertengahan</a:t>
            </a:r>
            <a:r>
              <a:rPr lang="en-US" sz="2800" dirty="0" smtClean="0"/>
              <a:t> </a:t>
            </a:r>
            <a:r>
              <a:rPr lang="en-US" sz="2800" dirty="0" err="1" smtClean="0"/>
              <a:t>tahun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selalu</a:t>
            </a:r>
            <a:r>
              <a:rPr lang="en-US" sz="2800" dirty="0" smtClean="0"/>
              <a:t> </a:t>
            </a:r>
            <a:r>
              <a:rPr lang="en-US" sz="2800" dirty="0" err="1" smtClean="0"/>
              <a:t>tinggi</a:t>
            </a:r>
            <a:r>
              <a:rPr lang="en-US" sz="2800" dirty="0" smtClean="0"/>
              <a:t> di </a:t>
            </a:r>
            <a:r>
              <a:rPr lang="en-US" sz="2800" dirty="0" err="1" smtClean="0"/>
              <a:t>awal</a:t>
            </a:r>
            <a:r>
              <a:rPr lang="en-US" sz="2800" dirty="0" smtClean="0"/>
              <a:t> </a:t>
            </a:r>
            <a:r>
              <a:rPr lang="en-US" sz="2800" dirty="0" err="1" smtClean="0"/>
              <a:t>tahun</a:t>
            </a:r>
            <a:r>
              <a:rPr lang="en-US" sz="2800" dirty="0" smtClean="0"/>
              <a:t>. Hal </a:t>
            </a:r>
            <a:r>
              <a:rPr lang="en-US" sz="2800" dirty="0" err="1" smtClean="0"/>
              <a:t>tersebut</a:t>
            </a:r>
            <a:r>
              <a:rPr lang="en-US" sz="2800" dirty="0" smtClean="0"/>
              <a:t> </a:t>
            </a:r>
            <a:r>
              <a:rPr lang="en-US" sz="2800" dirty="0" err="1" smtClean="0"/>
              <a:t>mungkin</a:t>
            </a:r>
            <a:r>
              <a:rPr lang="en-US" sz="2800" dirty="0" smtClean="0"/>
              <a:t> </a:t>
            </a:r>
            <a:r>
              <a:rPr lang="en-US" sz="2800" dirty="0" err="1" smtClean="0"/>
              <a:t>desebabkan</a:t>
            </a:r>
            <a:r>
              <a:rPr lang="en-US" sz="2800" dirty="0" smtClean="0"/>
              <a:t> </a:t>
            </a:r>
            <a:r>
              <a:rPr lang="en-US" sz="2800" dirty="0" err="1" smtClean="0"/>
              <a:t>adanya</a:t>
            </a:r>
            <a:r>
              <a:rPr lang="en-US" sz="2800" dirty="0" smtClean="0"/>
              <a:t> </a:t>
            </a:r>
            <a:r>
              <a:rPr lang="en-US" sz="2800" dirty="0" err="1" smtClean="0"/>
              <a:t>intervensi</a:t>
            </a:r>
            <a:r>
              <a:rPr lang="en-US" sz="2800" dirty="0" smtClean="0"/>
              <a:t> </a:t>
            </a:r>
            <a:r>
              <a:rPr lang="en-US" sz="2800" dirty="0" err="1" smtClean="0"/>
              <a:t>libur</a:t>
            </a:r>
            <a:r>
              <a:rPr lang="en-US" sz="2800" dirty="0" smtClean="0"/>
              <a:t> </a:t>
            </a:r>
            <a:r>
              <a:rPr lang="en-US" sz="2800" dirty="0" err="1" smtClean="0"/>
              <a:t>musim</a:t>
            </a:r>
            <a:r>
              <a:rPr lang="en-US" sz="2800" dirty="0" smtClean="0"/>
              <a:t> </a:t>
            </a:r>
            <a:r>
              <a:rPr lang="en-US" sz="2800" dirty="0" err="1" smtClean="0"/>
              <a:t>panas</a:t>
            </a:r>
            <a:r>
              <a:rPr lang="en-US" sz="2800" dirty="0" smtClean="0"/>
              <a:t> </a:t>
            </a:r>
            <a:r>
              <a:rPr lang="en-US" sz="2800" dirty="0" err="1" smtClean="0"/>
              <a:t>sehingga</a:t>
            </a:r>
            <a:r>
              <a:rPr lang="en-US" sz="2800" dirty="0" smtClean="0"/>
              <a:t> </a:t>
            </a:r>
            <a:r>
              <a:rPr lang="en-US" sz="2800" dirty="0" err="1" smtClean="0"/>
              <a:t>menyebabkan</a:t>
            </a:r>
            <a:r>
              <a:rPr lang="en-US" sz="2800" dirty="0" smtClean="0"/>
              <a:t> </a:t>
            </a:r>
            <a:r>
              <a:rPr lang="en-US" sz="2800" dirty="0" err="1" smtClean="0"/>
              <a:t>penduduk</a:t>
            </a:r>
            <a:r>
              <a:rPr lang="en-US" sz="2800" dirty="0" smtClean="0"/>
              <a:t> </a:t>
            </a:r>
            <a:r>
              <a:rPr lang="en-US" sz="2800" dirty="0" err="1" smtClean="0"/>
              <a:t>meninggalkan</a:t>
            </a:r>
            <a:r>
              <a:rPr lang="en-US" sz="2800" dirty="0" smtClean="0"/>
              <a:t> </a:t>
            </a:r>
            <a:r>
              <a:rPr lang="en-US" sz="2800" dirty="0" err="1" smtClean="0"/>
              <a:t>rumah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mengurangi</a:t>
            </a:r>
            <a:r>
              <a:rPr lang="en-US" sz="2800" dirty="0" smtClean="0"/>
              <a:t> </a:t>
            </a:r>
            <a:r>
              <a:rPr lang="en-US" sz="2800" dirty="0" err="1" smtClean="0"/>
              <a:t>pemakaian</a:t>
            </a:r>
            <a:r>
              <a:rPr lang="en-US" sz="2800" dirty="0" smtClean="0"/>
              <a:t> </a:t>
            </a:r>
            <a:r>
              <a:rPr lang="en-US" sz="2800" dirty="0" err="1" smtClean="0"/>
              <a:t>listrik</a:t>
            </a:r>
            <a:r>
              <a:rPr lang="en-US" sz="2800" dirty="0" smtClean="0"/>
              <a:t>. </a:t>
            </a:r>
            <a:r>
              <a:rPr lang="en-US" sz="2800" dirty="0" err="1" smtClean="0"/>
              <a:t>Sedangkan</a:t>
            </a:r>
            <a:r>
              <a:rPr lang="en-US" sz="2800" dirty="0" smtClean="0"/>
              <a:t> </a:t>
            </a:r>
            <a:r>
              <a:rPr lang="en-US" sz="2800" dirty="0" err="1" smtClean="0"/>
              <a:t>tinggi</a:t>
            </a:r>
            <a:r>
              <a:rPr lang="en-US" sz="2800" dirty="0" smtClean="0"/>
              <a:t> </a:t>
            </a:r>
            <a:r>
              <a:rPr lang="en-US" sz="2800" dirty="0" err="1" smtClean="0"/>
              <a:t>diawal</a:t>
            </a:r>
            <a:r>
              <a:rPr lang="en-US" sz="2800" dirty="0" smtClean="0"/>
              <a:t> </a:t>
            </a:r>
            <a:r>
              <a:rPr lang="en-US" sz="2800" dirty="0" err="1" smtClean="0"/>
              <a:t>tahun</a:t>
            </a:r>
            <a:r>
              <a:rPr lang="en-US" sz="2800" dirty="0" smtClean="0"/>
              <a:t> </a:t>
            </a:r>
            <a:r>
              <a:rPr lang="en-US" sz="2800" dirty="0" err="1" smtClean="0"/>
              <a:t>intervensi</a:t>
            </a:r>
            <a:r>
              <a:rPr lang="en-US" sz="2800" dirty="0" smtClean="0"/>
              <a:t> </a:t>
            </a:r>
            <a:r>
              <a:rPr lang="en-US" sz="2800" dirty="0" err="1" smtClean="0"/>
              <a:t>karena</a:t>
            </a:r>
            <a:r>
              <a:rPr lang="en-US" sz="2800" dirty="0" smtClean="0"/>
              <a:t> natal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tahun</a:t>
            </a:r>
            <a:r>
              <a:rPr lang="en-US" sz="2800" dirty="0" smtClean="0"/>
              <a:t> </a:t>
            </a:r>
            <a:r>
              <a:rPr lang="en-US" sz="2800" dirty="0" err="1" smtClean="0"/>
              <a:t>baru</a:t>
            </a:r>
            <a:r>
              <a:rPr lang="en-US" sz="28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err="1" smtClean="0"/>
              <a:t>Maksimal</a:t>
            </a:r>
            <a:r>
              <a:rPr lang="en-US" sz="2800" dirty="0" smtClean="0"/>
              <a:t> </a:t>
            </a:r>
            <a:r>
              <a:rPr lang="en-US" sz="2800" dirty="0" err="1" smtClean="0"/>
              <a:t>Pemakaian</a:t>
            </a:r>
            <a:r>
              <a:rPr lang="en-US" sz="2800" dirty="0" smtClean="0"/>
              <a:t> </a:t>
            </a:r>
            <a:r>
              <a:rPr lang="en-US" sz="2800" dirty="0" err="1" smtClean="0"/>
              <a:t>listrik</a:t>
            </a:r>
            <a:r>
              <a:rPr lang="en-US" sz="2800" dirty="0" smtClean="0"/>
              <a:t> </a:t>
            </a:r>
            <a:r>
              <a:rPr lang="en-US" sz="2800" dirty="0" err="1" smtClean="0"/>
              <a:t>sedikit</a:t>
            </a:r>
            <a:r>
              <a:rPr lang="en-US" sz="2800" dirty="0" smtClean="0"/>
              <a:t> </a:t>
            </a:r>
            <a:r>
              <a:rPr lang="en-US" sz="2800" dirty="0" err="1" smtClean="0"/>
              <a:t>fluktuatif</a:t>
            </a:r>
            <a:r>
              <a:rPr lang="en-US" sz="2800" dirty="0" smtClean="0"/>
              <a:t>, </a:t>
            </a:r>
            <a:r>
              <a:rPr lang="en-US" sz="2800" dirty="0" err="1" smtClean="0"/>
              <a:t>namun</a:t>
            </a:r>
            <a:r>
              <a:rPr lang="en-US" sz="2800" dirty="0" smtClean="0"/>
              <a:t> </a:t>
            </a:r>
            <a:r>
              <a:rPr lang="en-US" sz="2800" dirty="0" err="1" smtClean="0"/>
              <a:t>selalu</a:t>
            </a:r>
            <a:r>
              <a:rPr lang="en-US" sz="2800" dirty="0" smtClean="0"/>
              <a:t> </a:t>
            </a:r>
            <a:r>
              <a:rPr lang="en-US" sz="2800" dirty="0" err="1" smtClean="0"/>
              <a:t>tinggi</a:t>
            </a:r>
            <a:r>
              <a:rPr lang="en-US" sz="2800" dirty="0" smtClean="0"/>
              <a:t> </a:t>
            </a:r>
            <a:r>
              <a:rPr lang="en-US" sz="2800" dirty="0" err="1" smtClean="0"/>
              <a:t>diakhir</a:t>
            </a:r>
            <a:r>
              <a:rPr lang="en-US" sz="2800" dirty="0" smtClean="0"/>
              <a:t> </a:t>
            </a:r>
            <a:r>
              <a:rPr lang="en-US" sz="2800" dirty="0" err="1" smtClean="0"/>
              <a:t>hingga</a:t>
            </a:r>
            <a:r>
              <a:rPr lang="en-US" sz="2800" dirty="0" smtClean="0"/>
              <a:t> </a:t>
            </a:r>
            <a:r>
              <a:rPr lang="en-US" sz="2800" dirty="0" err="1" smtClean="0"/>
              <a:t>awal</a:t>
            </a:r>
            <a:r>
              <a:rPr lang="en-US" sz="2800" dirty="0" smtClean="0"/>
              <a:t> </a:t>
            </a:r>
            <a:r>
              <a:rPr lang="en-US" sz="2800" dirty="0" err="1" smtClean="0"/>
              <a:t>tahun</a:t>
            </a:r>
            <a:r>
              <a:rPr lang="en-US" sz="2800" dirty="0" smtClean="0"/>
              <a:t>. </a:t>
            </a:r>
            <a:r>
              <a:rPr lang="en-US" sz="2800" dirty="0" err="1" smtClean="0"/>
              <a:t>Dugaan</a:t>
            </a:r>
            <a:r>
              <a:rPr lang="en-US" sz="2800" dirty="0" smtClean="0"/>
              <a:t> </a:t>
            </a:r>
            <a:r>
              <a:rPr lang="en-US" sz="2800" dirty="0" err="1" smtClean="0"/>
              <a:t>awal</a:t>
            </a:r>
            <a:r>
              <a:rPr lang="en-US" sz="2800" dirty="0" smtClean="0"/>
              <a:t> </a:t>
            </a:r>
            <a:r>
              <a:rPr lang="en-US" sz="2800" dirty="0" err="1" smtClean="0"/>
              <a:t>adalah</a:t>
            </a:r>
            <a:r>
              <a:rPr lang="en-US" sz="2800" dirty="0" smtClean="0"/>
              <a:t> </a:t>
            </a:r>
            <a:r>
              <a:rPr lang="en-US" sz="2800" dirty="0" err="1" smtClean="0"/>
              <a:t>karena</a:t>
            </a:r>
            <a:r>
              <a:rPr lang="en-US" sz="2800" dirty="0" smtClean="0"/>
              <a:t> </a:t>
            </a:r>
            <a:r>
              <a:rPr lang="en-US" sz="2800" dirty="0" err="1" smtClean="0"/>
              <a:t>intervensi</a:t>
            </a:r>
            <a:r>
              <a:rPr lang="en-US" sz="2800" dirty="0" smtClean="0"/>
              <a:t> </a:t>
            </a:r>
            <a:r>
              <a:rPr lang="en-US" sz="2800" dirty="0" err="1" smtClean="0"/>
              <a:t>dari</a:t>
            </a:r>
            <a:r>
              <a:rPr lang="en-US" sz="2800" dirty="0" smtClean="0"/>
              <a:t> </a:t>
            </a:r>
            <a:r>
              <a:rPr lang="en-US" sz="2800" dirty="0" err="1" smtClean="0"/>
              <a:t>perayaan</a:t>
            </a:r>
            <a:r>
              <a:rPr lang="en-US" sz="2800" dirty="0" smtClean="0"/>
              <a:t> natal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tahun</a:t>
            </a:r>
            <a:r>
              <a:rPr lang="en-US" sz="2800" dirty="0" smtClean="0"/>
              <a:t> </a:t>
            </a:r>
            <a:r>
              <a:rPr lang="en-US" sz="2800" dirty="0" err="1" smtClean="0"/>
              <a:t>baru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591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534970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Data </a:t>
            </a:r>
            <a:r>
              <a:rPr lang="en-US" sz="3600" dirty="0" err="1" smtClean="0"/>
              <a:t>Visualisasi</a:t>
            </a:r>
            <a:r>
              <a:rPr lang="en-US" sz="3600" dirty="0" smtClean="0"/>
              <a:t> </a:t>
            </a:r>
            <a:r>
              <a:rPr lang="en-US" sz="3600" dirty="0" err="1" smtClean="0"/>
              <a:t>Untuk</a:t>
            </a:r>
            <a:r>
              <a:rPr lang="en-US" sz="3600" dirty="0" smtClean="0"/>
              <a:t> Telco</a:t>
            </a:r>
            <a:endParaRPr lang="en-US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85" y="6213062"/>
            <a:ext cx="2082832" cy="6449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" y="5519386"/>
            <a:ext cx="3853815" cy="668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669" y="1688243"/>
            <a:ext cx="5755714" cy="3686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" y="534959"/>
            <a:ext cx="11258836" cy="107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534970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Data </a:t>
            </a:r>
            <a:r>
              <a:rPr lang="en-US" sz="3600" dirty="0" err="1" smtClean="0"/>
              <a:t>Visualisasi</a:t>
            </a:r>
            <a:r>
              <a:rPr lang="en-US" sz="3600" dirty="0" smtClean="0"/>
              <a:t> </a:t>
            </a:r>
            <a:r>
              <a:rPr lang="en-US" sz="3600" dirty="0" err="1" smtClean="0"/>
              <a:t>Untuk</a:t>
            </a:r>
            <a:r>
              <a:rPr lang="en-US" sz="3600" dirty="0" smtClean="0"/>
              <a:t> Telco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112" y="1896014"/>
            <a:ext cx="7548562" cy="4834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4969"/>
            <a:ext cx="10216134" cy="127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9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534970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Data </a:t>
            </a:r>
            <a:r>
              <a:rPr lang="en-US" sz="3600" dirty="0" err="1" smtClean="0"/>
              <a:t>Visualisasi</a:t>
            </a:r>
            <a:r>
              <a:rPr lang="en-US" sz="3600" dirty="0" smtClean="0"/>
              <a:t> </a:t>
            </a:r>
            <a:r>
              <a:rPr lang="en-US" sz="3600" dirty="0" err="1" smtClean="0"/>
              <a:t>Untuk</a:t>
            </a:r>
            <a:r>
              <a:rPr lang="en-US" sz="3600" dirty="0" smtClean="0"/>
              <a:t> Telco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0" y="534970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#4.Hubungan Churn Rate </a:t>
            </a:r>
            <a:r>
              <a:rPr lang="en-US" sz="2400" dirty="0" err="1"/>
              <a:t>dengan</a:t>
            </a:r>
            <a:r>
              <a:rPr lang="en-US" sz="2400" dirty="0"/>
              <a:t> Senior Citizen</a:t>
            </a:r>
          </a:p>
          <a:p>
            <a:r>
              <a:rPr lang="en-US" sz="2400" dirty="0" err="1"/>
              <a:t>ggplot</a:t>
            </a:r>
            <a:r>
              <a:rPr lang="en-US" sz="2400" dirty="0"/>
              <a:t>(</a:t>
            </a:r>
            <a:r>
              <a:rPr lang="en-US" sz="2400" dirty="0" err="1"/>
              <a:t>telco,aes</a:t>
            </a:r>
            <a:r>
              <a:rPr lang="en-US" sz="2400" dirty="0"/>
              <a:t>(x=*************,fill=Churn)) + ****_***() +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geom_text</a:t>
            </a:r>
            <a:r>
              <a:rPr lang="en-US" sz="2400" dirty="0"/>
              <a:t>(</a:t>
            </a:r>
            <a:r>
              <a:rPr lang="en-US" sz="2400" dirty="0" err="1"/>
              <a:t>aes</a:t>
            </a:r>
            <a:r>
              <a:rPr lang="en-US" sz="2400" dirty="0"/>
              <a:t>(label=..count..),stat='</a:t>
            </a:r>
            <a:r>
              <a:rPr lang="en-US" sz="2400" dirty="0" err="1"/>
              <a:t>count',position</a:t>
            </a:r>
            <a:r>
              <a:rPr lang="en-US" sz="2400" dirty="0"/>
              <a:t>=</a:t>
            </a:r>
            <a:r>
              <a:rPr lang="en-US" sz="2400" dirty="0" err="1"/>
              <a:t>position_stack</a:t>
            </a:r>
            <a:r>
              <a:rPr lang="en-US" sz="2400" dirty="0"/>
              <a:t>(0.5),size=5)+</a:t>
            </a:r>
          </a:p>
          <a:p>
            <a:r>
              <a:rPr lang="en-US" sz="2400" dirty="0"/>
              <a:t>  labs(y="Customer </a:t>
            </a:r>
            <a:r>
              <a:rPr lang="en-US" sz="2400" dirty="0" err="1"/>
              <a:t>Count",title</a:t>
            </a:r>
            <a:r>
              <a:rPr lang="en-US" sz="2400" dirty="0"/>
              <a:t>="Churn Rate by Senior </a:t>
            </a:r>
            <a:r>
              <a:rPr lang="en-US" sz="2400" dirty="0" err="1"/>
              <a:t>Citizen",size</a:t>
            </a:r>
            <a:r>
              <a:rPr lang="en-US" sz="2400" dirty="0"/>
              <a:t>=5)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375" y="2104630"/>
            <a:ext cx="7535825" cy="482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6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Visualisasi</a:t>
            </a:r>
            <a:r>
              <a:rPr lang="en-US" dirty="0" smtClean="0"/>
              <a:t> Telco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00" y="1141982"/>
            <a:ext cx="8293815" cy="53122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7686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#5.Tulis Code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Menampilkan</a:t>
            </a:r>
            <a:r>
              <a:rPr lang="en-US" sz="2800" dirty="0"/>
              <a:t> </a:t>
            </a:r>
            <a:r>
              <a:rPr lang="en-US" sz="2800" dirty="0" err="1"/>
              <a:t>Hubungan</a:t>
            </a:r>
            <a:r>
              <a:rPr lang="en-US" sz="2800" dirty="0"/>
              <a:t> Churn Rate </a:t>
            </a:r>
            <a:r>
              <a:rPr lang="en-US" sz="2800" dirty="0" err="1"/>
              <a:t>dengan</a:t>
            </a:r>
            <a:r>
              <a:rPr lang="en-US" sz="2800" dirty="0"/>
              <a:t> Partner</a:t>
            </a:r>
          </a:p>
        </p:txBody>
      </p:sp>
    </p:spTree>
    <p:extLst>
      <p:ext uri="{BB962C8B-B14F-4D97-AF65-F5344CB8AC3E}">
        <p14:creationId xmlns:p14="http://schemas.microsoft.com/office/powerpoint/2010/main" val="4052470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Visualisasi</a:t>
            </a:r>
            <a:r>
              <a:rPr lang="en-US" dirty="0" smtClean="0"/>
              <a:t> Telco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34970"/>
            <a:ext cx="12192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#6.Multiplot</a:t>
            </a:r>
          </a:p>
          <a:p>
            <a:r>
              <a:rPr lang="en-US" sz="2000" dirty="0"/>
              <a:t>#</a:t>
            </a:r>
            <a:r>
              <a:rPr lang="en-US" sz="2000" dirty="0" err="1"/>
              <a:t>definisikan</a:t>
            </a:r>
            <a:r>
              <a:rPr lang="en-US" sz="2000" dirty="0"/>
              <a:t> theme1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merapikan</a:t>
            </a:r>
            <a:r>
              <a:rPr lang="en-US" sz="2000" dirty="0"/>
              <a:t> label plot </a:t>
            </a:r>
            <a:r>
              <a:rPr lang="en-US" sz="2000" dirty="0" err="1"/>
              <a:t>nanti</a:t>
            </a:r>
            <a:endParaRPr lang="en-US" sz="2000" dirty="0"/>
          </a:p>
          <a:p>
            <a:r>
              <a:rPr lang="en-US" sz="2000" dirty="0"/>
              <a:t>theme1 = </a:t>
            </a:r>
            <a:r>
              <a:rPr lang="en-US" sz="2000" dirty="0" err="1"/>
              <a:t>theme_bw</a:t>
            </a:r>
            <a:r>
              <a:rPr lang="en-US" sz="2000" dirty="0"/>
              <a:t>()+</a:t>
            </a:r>
          </a:p>
          <a:p>
            <a:r>
              <a:rPr lang="en-US" sz="2000" dirty="0"/>
              <a:t>  theme(</a:t>
            </a:r>
            <a:r>
              <a:rPr lang="en-US" sz="2000" dirty="0" err="1"/>
              <a:t>axis.text.x</a:t>
            </a:r>
            <a:r>
              <a:rPr lang="en-US" sz="2000" dirty="0"/>
              <a:t> = </a:t>
            </a:r>
            <a:r>
              <a:rPr lang="en-US" sz="2000" dirty="0" err="1"/>
              <a:t>element_text</a:t>
            </a:r>
            <a:r>
              <a:rPr lang="en-US" sz="2000" dirty="0"/>
              <a:t>(angle = 0, </a:t>
            </a:r>
            <a:r>
              <a:rPr lang="en-US" sz="2000" dirty="0" err="1"/>
              <a:t>hjust</a:t>
            </a:r>
            <a:r>
              <a:rPr lang="en-US" sz="2000" dirty="0"/>
              <a:t> = 1, </a:t>
            </a:r>
            <a:r>
              <a:rPr lang="en-US" sz="2000" dirty="0" err="1"/>
              <a:t>vjust</a:t>
            </a:r>
            <a:r>
              <a:rPr lang="en-US" sz="2000" dirty="0"/>
              <a:t> = 0.5),</a:t>
            </a:r>
            <a:r>
              <a:rPr lang="en-US" sz="2000" dirty="0" err="1"/>
              <a:t>legend.position</a:t>
            </a:r>
            <a:r>
              <a:rPr lang="en-US" sz="2000" dirty="0"/>
              <a:t>="none")</a:t>
            </a:r>
          </a:p>
          <a:p>
            <a:r>
              <a:rPr lang="en-US" sz="2000" dirty="0"/>
              <a:t>#</a:t>
            </a:r>
            <a:r>
              <a:rPr lang="en-US" sz="2000" dirty="0" err="1"/>
              <a:t>atur</a:t>
            </a:r>
            <a:r>
              <a:rPr lang="en-US" sz="2000" dirty="0"/>
              <a:t> grid</a:t>
            </a:r>
          </a:p>
          <a:p>
            <a:r>
              <a:rPr lang="en-US" sz="2000" dirty="0"/>
              <a:t>options(</a:t>
            </a:r>
            <a:r>
              <a:rPr lang="en-US" sz="2000" dirty="0" err="1"/>
              <a:t>repr.plot.width</a:t>
            </a:r>
            <a:r>
              <a:rPr lang="en-US" sz="2000" dirty="0"/>
              <a:t> = 12, </a:t>
            </a:r>
            <a:r>
              <a:rPr lang="en-US" sz="2000" dirty="0" err="1"/>
              <a:t>repr.plot.height</a:t>
            </a:r>
            <a:r>
              <a:rPr lang="en-US" sz="2000" dirty="0"/>
              <a:t> = 8)</a:t>
            </a:r>
          </a:p>
          <a:p>
            <a:r>
              <a:rPr lang="en-US" sz="2000" dirty="0"/>
              <a:t>#</a:t>
            </a:r>
            <a:r>
              <a:rPr lang="en-US" sz="2000" dirty="0" err="1"/>
              <a:t>bentuk</a:t>
            </a:r>
            <a:r>
              <a:rPr lang="en-US" sz="2000" dirty="0"/>
              <a:t> plot</a:t>
            </a:r>
          </a:p>
          <a:p>
            <a:r>
              <a:rPr lang="en-US" sz="2000" dirty="0" err="1"/>
              <a:t>plot_grid</a:t>
            </a:r>
            <a:r>
              <a:rPr lang="en-US" sz="2000" dirty="0"/>
              <a:t>(</a:t>
            </a:r>
            <a:r>
              <a:rPr lang="en-US" sz="2000" dirty="0" err="1"/>
              <a:t>ggplot</a:t>
            </a:r>
            <a:r>
              <a:rPr lang="en-US" sz="2000" dirty="0"/>
              <a:t>(</a:t>
            </a:r>
            <a:r>
              <a:rPr lang="en-US" sz="2000" dirty="0" err="1"/>
              <a:t>telco</a:t>
            </a:r>
            <a:r>
              <a:rPr lang="en-US" sz="2000" dirty="0"/>
              <a:t>, </a:t>
            </a:r>
            <a:r>
              <a:rPr lang="en-US" sz="2000" dirty="0" err="1"/>
              <a:t>aes</a:t>
            </a:r>
            <a:r>
              <a:rPr lang="en-US" sz="2000" dirty="0"/>
              <a:t>(x=</a:t>
            </a:r>
            <a:r>
              <a:rPr lang="en-US" sz="2000" dirty="0" err="1"/>
              <a:t>Dependents,fill</a:t>
            </a:r>
            <a:r>
              <a:rPr lang="en-US" sz="2000" dirty="0"/>
              <a:t>=Churn))+ </a:t>
            </a:r>
            <a:r>
              <a:rPr lang="en-US" sz="2000" dirty="0" err="1"/>
              <a:t>geom_bar</a:t>
            </a:r>
            <a:r>
              <a:rPr lang="en-US" sz="2000" dirty="0"/>
              <a:t>()+theme1, </a:t>
            </a:r>
          </a:p>
          <a:p>
            <a:r>
              <a:rPr lang="en-US" sz="2000" dirty="0"/>
              <a:t>          </a:t>
            </a:r>
            <a:r>
              <a:rPr lang="en-US" sz="2000" dirty="0" err="1"/>
              <a:t>ggplot</a:t>
            </a:r>
            <a:r>
              <a:rPr lang="en-US" sz="2000" dirty="0"/>
              <a:t>(</a:t>
            </a:r>
            <a:r>
              <a:rPr lang="en-US" sz="2000" dirty="0" err="1"/>
              <a:t>telco</a:t>
            </a:r>
            <a:r>
              <a:rPr lang="en-US" sz="2000" dirty="0"/>
              <a:t>, </a:t>
            </a:r>
            <a:r>
              <a:rPr lang="en-US" sz="2000" dirty="0" err="1"/>
              <a:t>aes</a:t>
            </a:r>
            <a:r>
              <a:rPr lang="en-US" sz="2000" dirty="0"/>
              <a:t>(x=</a:t>
            </a:r>
            <a:r>
              <a:rPr lang="en-US" sz="2000" dirty="0" err="1"/>
              <a:t>PhoneService,fill</a:t>
            </a:r>
            <a:r>
              <a:rPr lang="en-US" sz="2000" dirty="0"/>
              <a:t>=Churn))+ </a:t>
            </a:r>
            <a:r>
              <a:rPr lang="en-US" sz="2000" dirty="0" err="1"/>
              <a:t>geom_bar</a:t>
            </a:r>
            <a:r>
              <a:rPr lang="en-US" sz="2000" dirty="0"/>
              <a:t>(position = 'fill')+theme1,</a:t>
            </a:r>
          </a:p>
          <a:p>
            <a:r>
              <a:rPr lang="en-US" sz="2000" dirty="0"/>
              <a:t>          </a:t>
            </a:r>
            <a:r>
              <a:rPr lang="en-US" sz="2000" dirty="0" err="1"/>
              <a:t>ggplot</a:t>
            </a:r>
            <a:r>
              <a:rPr lang="en-US" sz="2000" dirty="0"/>
              <a:t>(</a:t>
            </a:r>
            <a:r>
              <a:rPr lang="en-US" sz="2000" dirty="0" err="1"/>
              <a:t>telco</a:t>
            </a:r>
            <a:r>
              <a:rPr lang="en-US" sz="2000" dirty="0"/>
              <a:t>, </a:t>
            </a:r>
            <a:r>
              <a:rPr lang="en-US" sz="2000" dirty="0" err="1"/>
              <a:t>aes</a:t>
            </a:r>
            <a:r>
              <a:rPr lang="en-US" sz="2000" dirty="0"/>
              <a:t>(x=</a:t>
            </a:r>
            <a:r>
              <a:rPr lang="en-US" sz="2000" dirty="0" err="1"/>
              <a:t>MultipleLines,fill</a:t>
            </a:r>
            <a:r>
              <a:rPr lang="en-US" sz="2000" dirty="0"/>
              <a:t>=Churn))+ </a:t>
            </a:r>
            <a:r>
              <a:rPr lang="en-US" sz="2000" dirty="0" err="1"/>
              <a:t>geom_bar</a:t>
            </a:r>
            <a:r>
              <a:rPr lang="en-US" sz="2000" dirty="0"/>
              <a:t>(position = 'fill')+theme1,</a:t>
            </a:r>
          </a:p>
          <a:p>
            <a:r>
              <a:rPr lang="en-US" sz="2000" dirty="0"/>
              <a:t>          </a:t>
            </a:r>
            <a:r>
              <a:rPr lang="en-US" sz="2000" dirty="0" err="1"/>
              <a:t>ggplot</a:t>
            </a:r>
            <a:r>
              <a:rPr lang="en-US" sz="2000" dirty="0"/>
              <a:t>(</a:t>
            </a:r>
            <a:r>
              <a:rPr lang="en-US" sz="2000" dirty="0" err="1"/>
              <a:t>telco</a:t>
            </a:r>
            <a:r>
              <a:rPr lang="en-US" sz="2000" dirty="0"/>
              <a:t>, </a:t>
            </a:r>
            <a:r>
              <a:rPr lang="en-US" sz="2000" dirty="0" err="1"/>
              <a:t>aes</a:t>
            </a:r>
            <a:r>
              <a:rPr lang="en-US" sz="2000" dirty="0"/>
              <a:t>(x=</a:t>
            </a:r>
            <a:r>
              <a:rPr lang="en-US" sz="2000" dirty="0" err="1"/>
              <a:t>InternetService,fill</a:t>
            </a:r>
            <a:r>
              <a:rPr lang="en-US" sz="2000" dirty="0"/>
              <a:t>=Churn))+ </a:t>
            </a:r>
            <a:r>
              <a:rPr lang="en-US" sz="2000" dirty="0" err="1"/>
              <a:t>geom_bar</a:t>
            </a:r>
            <a:r>
              <a:rPr lang="en-US" sz="2000" dirty="0"/>
              <a:t>(position = 'fill')+theme1,</a:t>
            </a:r>
          </a:p>
          <a:p>
            <a:r>
              <a:rPr lang="en-US" sz="2000" dirty="0"/>
              <a:t>          </a:t>
            </a:r>
            <a:r>
              <a:rPr lang="en-US" sz="2000" dirty="0" err="1"/>
              <a:t>ggplot</a:t>
            </a:r>
            <a:r>
              <a:rPr lang="en-US" sz="2000" dirty="0"/>
              <a:t>(</a:t>
            </a:r>
            <a:r>
              <a:rPr lang="en-US" sz="2000" dirty="0" err="1"/>
              <a:t>telco</a:t>
            </a:r>
            <a:r>
              <a:rPr lang="en-US" sz="2000" dirty="0"/>
              <a:t>, </a:t>
            </a:r>
            <a:r>
              <a:rPr lang="en-US" sz="2000" dirty="0" err="1"/>
              <a:t>aes</a:t>
            </a:r>
            <a:r>
              <a:rPr lang="en-US" sz="2000" dirty="0"/>
              <a:t>(x=</a:t>
            </a:r>
            <a:r>
              <a:rPr lang="en-US" sz="2000" dirty="0" err="1"/>
              <a:t>OnlineSecurity,fill</a:t>
            </a:r>
            <a:r>
              <a:rPr lang="en-US" sz="2000" dirty="0"/>
              <a:t>=Churn))+ </a:t>
            </a:r>
            <a:r>
              <a:rPr lang="en-US" sz="2000" dirty="0" err="1"/>
              <a:t>geom_bar</a:t>
            </a:r>
            <a:r>
              <a:rPr lang="en-US" sz="2000" dirty="0"/>
              <a:t>(position = 'fill')+theme1,</a:t>
            </a:r>
          </a:p>
          <a:p>
            <a:r>
              <a:rPr lang="en-US" sz="2000" dirty="0"/>
              <a:t>          </a:t>
            </a:r>
            <a:r>
              <a:rPr lang="en-US" sz="2000" dirty="0" err="1"/>
              <a:t>ggplot</a:t>
            </a:r>
            <a:r>
              <a:rPr lang="en-US" sz="2000" dirty="0"/>
              <a:t>(</a:t>
            </a:r>
            <a:r>
              <a:rPr lang="en-US" sz="2000" dirty="0" err="1"/>
              <a:t>telco</a:t>
            </a:r>
            <a:r>
              <a:rPr lang="en-US" sz="2000" dirty="0"/>
              <a:t>, </a:t>
            </a:r>
            <a:r>
              <a:rPr lang="en-US" sz="2000" dirty="0" err="1"/>
              <a:t>aes</a:t>
            </a:r>
            <a:r>
              <a:rPr lang="en-US" sz="2000" dirty="0"/>
              <a:t>(x=</a:t>
            </a:r>
            <a:r>
              <a:rPr lang="en-US" sz="2000" dirty="0" err="1"/>
              <a:t>OnlineBackup,fill</a:t>
            </a:r>
            <a:r>
              <a:rPr lang="en-US" sz="2000" dirty="0"/>
              <a:t>=Churn))+ </a:t>
            </a:r>
            <a:r>
              <a:rPr lang="en-US" sz="2000" dirty="0" err="1"/>
              <a:t>geom_bar</a:t>
            </a:r>
            <a:r>
              <a:rPr lang="en-US" sz="2000" dirty="0"/>
              <a:t>(position = 'fill')+</a:t>
            </a:r>
            <a:r>
              <a:rPr lang="en-US" sz="2000" dirty="0" err="1"/>
              <a:t>theme_bw</a:t>
            </a:r>
            <a:r>
              <a:rPr lang="en-US" sz="2000" dirty="0"/>
              <a:t>()+</a:t>
            </a:r>
          </a:p>
          <a:p>
            <a:r>
              <a:rPr lang="en-US" sz="2000" dirty="0"/>
              <a:t>          </a:t>
            </a:r>
            <a:r>
              <a:rPr lang="en-US" sz="2000" dirty="0" err="1"/>
              <a:t>scale_x_discrete</a:t>
            </a:r>
            <a:r>
              <a:rPr lang="en-US" sz="2000" dirty="0"/>
              <a:t>(labels = function(x) </a:t>
            </a:r>
            <a:r>
              <a:rPr lang="en-US" sz="2000" dirty="0" err="1"/>
              <a:t>str_wrap</a:t>
            </a:r>
            <a:r>
              <a:rPr lang="en-US" sz="2000" dirty="0"/>
              <a:t>(x, width = 10)),align = "h")</a:t>
            </a:r>
          </a:p>
        </p:txBody>
      </p:sp>
    </p:spTree>
    <p:extLst>
      <p:ext uri="{BB962C8B-B14F-4D97-AF65-F5344CB8AC3E}">
        <p14:creationId xmlns:p14="http://schemas.microsoft.com/office/powerpoint/2010/main" val="3645612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36197"/>
            <a:ext cx="9601200" cy="1069940"/>
          </a:xfrm>
        </p:spPr>
        <p:txBody>
          <a:bodyPr>
            <a:normAutofit/>
          </a:bodyPr>
          <a:lstStyle/>
          <a:p>
            <a:r>
              <a:rPr lang="en-US" sz="4800" dirty="0" err="1" smtClean="0"/>
              <a:t>Melihat</a:t>
            </a:r>
            <a:r>
              <a:rPr lang="en-US" sz="4800" dirty="0" smtClean="0"/>
              <a:t> Directory</a:t>
            </a:r>
            <a:endParaRPr lang="en-US" sz="48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295400" y="2309339"/>
            <a:ext cx="9257342" cy="147732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dirty="0" err="1" smtClean="0">
                <a:ln>
                  <a:noFill/>
                </a:ln>
                <a:effectLst/>
                <a:latin typeface="Lucida Console" panose="020B0609040504020204" pitchFamily="49" charset="0"/>
              </a:rPr>
              <a:t>getwd</a:t>
            </a:r>
            <a:r>
              <a:rPr kumimoji="0" lang="en-US" altLang="en-US" sz="4800" b="0" i="0" u="none" strike="noStrike" cap="none" normalizeH="0" baseline="0" dirty="0" smtClean="0">
                <a:ln>
                  <a:noFill/>
                </a:ln>
                <a:effectLst/>
                <a:latin typeface="Lucida Console" panose="020B060904050402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dirty="0" smtClean="0">
                <a:ln>
                  <a:noFill/>
                </a:ln>
                <a:effectLst/>
                <a:latin typeface="Lucida Console" panose="020B0609040504020204" pitchFamily="49" charset="0"/>
              </a:rPr>
              <a:t>"C:/Users/user/Documents"</a:t>
            </a:r>
            <a:endParaRPr kumimoji="0" lang="en-US" altLang="en-US" sz="8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05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3" y="-1"/>
            <a:ext cx="10721428" cy="68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84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Visualisasi</a:t>
            </a:r>
            <a:r>
              <a:rPr lang="en-US" dirty="0" smtClean="0"/>
              <a:t> Telco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969"/>
            <a:ext cx="12192000" cy="296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55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19" y="0"/>
            <a:ext cx="10721428" cy="68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76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34970"/>
            <a:ext cx="1219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#8.Hubungan Churn Rate </a:t>
            </a:r>
            <a:r>
              <a:rPr lang="en-US" sz="2800" dirty="0" err="1"/>
              <a:t>Dengan</a:t>
            </a:r>
            <a:r>
              <a:rPr lang="en-US" sz="2800" dirty="0"/>
              <a:t> Tenure</a:t>
            </a:r>
          </a:p>
          <a:p>
            <a:r>
              <a:rPr lang="en-US" sz="2800" dirty="0" err="1"/>
              <a:t>ggplot</a:t>
            </a:r>
            <a:r>
              <a:rPr lang="en-US" sz="2800" dirty="0"/>
              <a:t>(</a:t>
            </a:r>
            <a:r>
              <a:rPr lang="en-US" sz="2800" dirty="0" err="1"/>
              <a:t>telco</a:t>
            </a:r>
            <a:r>
              <a:rPr lang="en-US" sz="2800" dirty="0"/>
              <a:t>, </a:t>
            </a:r>
            <a:r>
              <a:rPr lang="en-US" sz="2800" dirty="0" err="1"/>
              <a:t>aes</a:t>
            </a:r>
            <a:r>
              <a:rPr lang="en-US" sz="2800" dirty="0"/>
              <a:t>(y= tenure, x = "", fill = Churn)) + </a:t>
            </a:r>
            <a:r>
              <a:rPr lang="en-US" sz="2800" dirty="0" err="1"/>
              <a:t>geom_boxplot</a:t>
            </a:r>
            <a:r>
              <a:rPr lang="en-US" sz="2800" dirty="0"/>
              <a:t>()+ </a:t>
            </a:r>
            <a:r>
              <a:rPr lang="en-US" sz="2800" dirty="0" err="1"/>
              <a:t>theme_bw</a:t>
            </a:r>
            <a:r>
              <a:rPr lang="en-US" sz="2800" dirty="0"/>
              <a:t>()+ </a:t>
            </a:r>
            <a:r>
              <a:rPr lang="en-US" sz="2800" dirty="0" err="1"/>
              <a:t>xlab</a:t>
            </a:r>
            <a:r>
              <a:rPr lang="en-US" sz="2800" dirty="0"/>
              <a:t>(" ")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Visualisasi</a:t>
            </a:r>
            <a:r>
              <a:rPr lang="en-US" dirty="0" smtClean="0"/>
              <a:t> Telco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143" y="1919965"/>
            <a:ext cx="7335714" cy="46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21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Visualisasi</a:t>
            </a:r>
            <a:r>
              <a:rPr lang="en-US" dirty="0" smtClean="0"/>
              <a:t> Telco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43" y="2023550"/>
            <a:ext cx="7547857" cy="4834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" y="534969"/>
            <a:ext cx="12134660" cy="126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71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43" y="1605500"/>
            <a:ext cx="8012857" cy="51322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1393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#10.Tulis </a:t>
            </a:r>
            <a:r>
              <a:rPr lang="en-US" sz="2800" dirty="0" err="1"/>
              <a:t>Kode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menampilkan</a:t>
            </a:r>
            <a:r>
              <a:rPr lang="en-US" sz="2800" dirty="0"/>
              <a:t> </a:t>
            </a:r>
            <a:r>
              <a:rPr lang="en-US" sz="2800" dirty="0" err="1"/>
              <a:t>hubungan</a:t>
            </a:r>
            <a:r>
              <a:rPr lang="en-US" sz="2800" dirty="0"/>
              <a:t> churn rate </a:t>
            </a:r>
            <a:r>
              <a:rPr lang="en-US" sz="2800" dirty="0" err="1"/>
              <a:t>dengan</a:t>
            </a:r>
            <a:r>
              <a:rPr lang="en-US" sz="2800" dirty="0"/>
              <a:t> monthly charge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Visualisasi</a:t>
            </a:r>
            <a:r>
              <a:rPr lang="en-US" dirty="0" smtClean="0"/>
              <a:t> Telco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665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err="1" smtClean="0"/>
              <a:t>Kesimpulan</a:t>
            </a:r>
            <a:r>
              <a:rPr lang="en-US" dirty="0" smtClean="0"/>
              <a:t>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Visualisasi</a:t>
            </a:r>
            <a:r>
              <a:rPr lang="en-US" dirty="0" smtClean="0"/>
              <a:t> Telco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34970"/>
            <a:ext cx="11125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Data </a:t>
            </a:r>
            <a:r>
              <a:rPr lang="en-US" sz="2800" dirty="0" err="1" smtClean="0"/>
              <a:t>tidak</a:t>
            </a:r>
            <a:r>
              <a:rPr lang="en-US" sz="2800" dirty="0" smtClean="0"/>
              <a:t> balance, </a:t>
            </a:r>
            <a:r>
              <a:rPr lang="en-US" sz="2800" dirty="0" err="1" smtClean="0"/>
              <a:t>pelanggan</a:t>
            </a:r>
            <a:r>
              <a:rPr lang="en-US" sz="2800" dirty="0" smtClean="0"/>
              <a:t> yang </a:t>
            </a:r>
            <a:r>
              <a:rPr lang="en-US" sz="2800" dirty="0" err="1" smtClean="0"/>
              <a:t>tidak</a:t>
            </a:r>
            <a:r>
              <a:rPr lang="en-US" sz="2800" dirty="0" smtClean="0"/>
              <a:t> churn rate </a:t>
            </a:r>
            <a:r>
              <a:rPr lang="en-US" sz="2800" dirty="0" err="1" smtClean="0"/>
              <a:t>lebih</a:t>
            </a:r>
            <a:r>
              <a:rPr lang="en-US" sz="2800" dirty="0" smtClean="0"/>
              <a:t> </a:t>
            </a:r>
            <a:r>
              <a:rPr lang="en-US" sz="2800" dirty="0" err="1" smtClean="0"/>
              <a:t>banyak</a:t>
            </a:r>
            <a:r>
              <a:rPr lang="en-US" sz="2800" dirty="0" smtClean="0"/>
              <a:t> </a:t>
            </a:r>
            <a:r>
              <a:rPr lang="en-US" sz="2800" dirty="0" err="1" smtClean="0"/>
              <a:t>dibandingkan</a:t>
            </a:r>
            <a:r>
              <a:rPr lang="en-US" sz="2800" dirty="0" smtClean="0"/>
              <a:t> </a:t>
            </a:r>
            <a:r>
              <a:rPr lang="en-US" sz="2800" dirty="0" err="1" smtClean="0"/>
              <a:t>pelanggan</a:t>
            </a:r>
            <a:r>
              <a:rPr lang="en-US" sz="2800" dirty="0" smtClean="0"/>
              <a:t> yang chur</a:t>
            </a:r>
            <a:r>
              <a:rPr lang="en-US" sz="2800" dirty="0" smtClean="0"/>
              <a:t>n rate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err="1" smtClean="0"/>
              <a:t>Tidak</a:t>
            </a:r>
            <a:r>
              <a:rPr lang="en-US" sz="2800" dirty="0" smtClean="0"/>
              <a:t> </a:t>
            </a:r>
            <a:r>
              <a:rPr lang="en-US" sz="2800" dirty="0" err="1" smtClean="0"/>
              <a:t>memiliki</a:t>
            </a:r>
            <a:r>
              <a:rPr lang="en-US" sz="2800" dirty="0" smtClean="0"/>
              <a:t> senior citizen </a:t>
            </a:r>
            <a:r>
              <a:rPr lang="en-US" sz="2800" dirty="0" err="1" smtClean="0"/>
              <a:t>cenderung</a:t>
            </a:r>
            <a:r>
              <a:rPr lang="en-US" sz="2800" dirty="0" smtClean="0"/>
              <a:t> </a:t>
            </a:r>
            <a:r>
              <a:rPr lang="en-US" sz="2800" dirty="0" err="1" smtClean="0"/>
              <a:t>tidak</a:t>
            </a:r>
            <a:r>
              <a:rPr lang="en-US" sz="2800" dirty="0" smtClean="0"/>
              <a:t> churn rate.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err="1" smtClean="0"/>
              <a:t>Pelanggan</a:t>
            </a:r>
            <a:r>
              <a:rPr lang="en-US" sz="2800" dirty="0" smtClean="0"/>
              <a:t> yang </a:t>
            </a:r>
            <a:r>
              <a:rPr lang="en-US" sz="2800" dirty="0" err="1" smtClean="0"/>
              <a:t>tidak</a:t>
            </a:r>
            <a:r>
              <a:rPr lang="en-US" sz="2800" dirty="0" smtClean="0"/>
              <a:t> </a:t>
            </a:r>
            <a:r>
              <a:rPr lang="en-US" sz="2800" dirty="0" err="1" smtClean="0"/>
              <a:t>memiliki</a:t>
            </a:r>
            <a:r>
              <a:rPr lang="en-US" sz="2800" dirty="0" smtClean="0"/>
              <a:t> </a:t>
            </a:r>
            <a:r>
              <a:rPr lang="en-US" sz="2800" dirty="0" err="1" smtClean="0"/>
              <a:t>kebergantungan</a:t>
            </a:r>
            <a:r>
              <a:rPr lang="en-US" sz="2800" dirty="0" smtClean="0"/>
              <a:t> </a:t>
            </a:r>
            <a:r>
              <a:rPr lang="en-US" sz="2800" dirty="0" err="1" smtClean="0"/>
              <a:t>mempunyai</a:t>
            </a:r>
            <a:r>
              <a:rPr lang="en-US" sz="2800" dirty="0" smtClean="0"/>
              <a:t> </a:t>
            </a:r>
            <a:r>
              <a:rPr lang="en-US" sz="2800" dirty="0" err="1" smtClean="0"/>
              <a:t>kecenderungan</a:t>
            </a:r>
            <a:r>
              <a:rPr lang="en-US" sz="2800" dirty="0" smtClean="0"/>
              <a:t> </a:t>
            </a:r>
            <a:r>
              <a:rPr lang="en-US" sz="2800" dirty="0" err="1" smtClean="0"/>
              <a:t>untuk</a:t>
            </a:r>
            <a:r>
              <a:rPr lang="en-US" sz="2800" dirty="0" smtClean="0"/>
              <a:t> churn rate yang </a:t>
            </a:r>
            <a:r>
              <a:rPr lang="en-US" sz="2800" dirty="0" err="1" smtClean="0"/>
              <a:t>lebih</a:t>
            </a:r>
            <a:r>
              <a:rPr lang="en-US" sz="2800" dirty="0" smtClean="0"/>
              <a:t> </a:t>
            </a:r>
            <a:r>
              <a:rPr lang="en-US" sz="2800" dirty="0" err="1" smtClean="0"/>
              <a:t>tinggi</a:t>
            </a:r>
            <a:r>
              <a:rPr lang="en-US" sz="28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Contract month-to-month </a:t>
            </a:r>
            <a:r>
              <a:rPr lang="en-US" sz="2800" dirty="0" err="1" smtClean="0"/>
              <a:t>memiliki</a:t>
            </a:r>
            <a:r>
              <a:rPr lang="en-US" sz="2800" dirty="0" smtClean="0"/>
              <a:t> </a:t>
            </a:r>
            <a:r>
              <a:rPr lang="en-US" sz="2800" dirty="0" err="1" smtClean="0"/>
              <a:t>kecenderungan</a:t>
            </a:r>
            <a:r>
              <a:rPr lang="en-US" sz="2800" dirty="0" smtClean="0"/>
              <a:t> </a:t>
            </a:r>
            <a:r>
              <a:rPr lang="en-US" sz="2800" dirty="0" err="1" smtClean="0"/>
              <a:t>lebih</a:t>
            </a:r>
            <a:r>
              <a:rPr lang="en-US" sz="2800" dirty="0" smtClean="0"/>
              <a:t> </a:t>
            </a:r>
            <a:r>
              <a:rPr lang="en-US" sz="2800" dirty="0" err="1" smtClean="0"/>
              <a:t>tinggi</a:t>
            </a:r>
            <a:r>
              <a:rPr lang="en-US" sz="28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Median </a:t>
            </a:r>
            <a:r>
              <a:rPr lang="en-US" sz="2800" dirty="0" err="1" smtClean="0"/>
              <a:t>pelanggan</a:t>
            </a:r>
            <a:r>
              <a:rPr lang="en-US" sz="2800" dirty="0" smtClean="0"/>
              <a:t> </a:t>
            </a:r>
            <a:r>
              <a:rPr lang="en-US" sz="2800" dirty="0" err="1" smtClean="0"/>
              <a:t>untuk</a:t>
            </a:r>
            <a:r>
              <a:rPr lang="en-US" sz="2800" dirty="0" smtClean="0"/>
              <a:t> churn rate </a:t>
            </a:r>
            <a:r>
              <a:rPr lang="en-US" sz="2800" dirty="0" err="1" smtClean="0"/>
              <a:t>adalah</a:t>
            </a:r>
            <a:r>
              <a:rPr lang="en-US" sz="2800" dirty="0" smtClean="0"/>
              <a:t> 10 </a:t>
            </a:r>
            <a:r>
              <a:rPr lang="en-US" sz="2800" dirty="0" err="1" smtClean="0"/>
              <a:t>bulan</a:t>
            </a:r>
            <a:r>
              <a:rPr lang="en-US" sz="28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Total </a:t>
            </a:r>
            <a:r>
              <a:rPr lang="en-US" sz="2800" dirty="0" err="1" smtClean="0"/>
              <a:t>tagihan</a:t>
            </a:r>
            <a:r>
              <a:rPr lang="en-US" sz="2800" dirty="0" smtClean="0"/>
              <a:t> yang </a:t>
            </a:r>
            <a:r>
              <a:rPr lang="en-US" sz="2800" dirty="0" err="1" smtClean="0"/>
              <a:t>tinggi</a:t>
            </a:r>
            <a:r>
              <a:rPr lang="en-US" sz="2800" dirty="0" smtClean="0"/>
              <a:t> </a:t>
            </a:r>
            <a:r>
              <a:rPr lang="en-US" sz="2800" dirty="0" err="1" smtClean="0"/>
              <a:t>atau</a:t>
            </a:r>
            <a:r>
              <a:rPr lang="en-US" sz="2800" dirty="0" smtClean="0"/>
              <a:t> </a:t>
            </a:r>
            <a:r>
              <a:rPr lang="en-US" sz="2800" dirty="0" err="1" smtClean="0"/>
              <a:t>mahal</a:t>
            </a:r>
            <a:r>
              <a:rPr lang="en-US" sz="2800" dirty="0" smtClean="0"/>
              <a:t> </a:t>
            </a:r>
            <a:r>
              <a:rPr lang="en-US" sz="2800" dirty="0" err="1" smtClean="0"/>
              <a:t>membuat</a:t>
            </a:r>
            <a:r>
              <a:rPr lang="en-US" sz="2800" dirty="0" smtClean="0"/>
              <a:t> </a:t>
            </a:r>
            <a:r>
              <a:rPr lang="en-US" sz="2800" dirty="0" err="1" smtClean="0"/>
              <a:t>pelanggan</a:t>
            </a:r>
            <a:r>
              <a:rPr lang="en-US" sz="2800" dirty="0" smtClean="0"/>
              <a:t> </a:t>
            </a:r>
            <a:r>
              <a:rPr lang="en-US" sz="2800" dirty="0" err="1" smtClean="0"/>
              <a:t>untuk</a:t>
            </a:r>
            <a:r>
              <a:rPr lang="en-US" sz="2800" dirty="0" smtClean="0"/>
              <a:t> churn rate</a:t>
            </a:r>
          </a:p>
        </p:txBody>
      </p:sp>
    </p:spTree>
    <p:extLst>
      <p:ext uri="{BB962C8B-B14F-4D97-AF65-F5344CB8AC3E}">
        <p14:creationId xmlns:p14="http://schemas.microsoft.com/office/powerpoint/2010/main" val="3532719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5048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112" y="457199"/>
            <a:ext cx="3602736" cy="50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Analytics</a:t>
            </a:r>
            <a:endParaRPr lang="en-US" dirty="0"/>
          </a:p>
        </p:txBody>
      </p:sp>
      <p:pic>
        <p:nvPicPr>
          <p:cNvPr id="7" name="Picture 2" descr="Image result for regression plot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3" y="1107909"/>
            <a:ext cx="3086101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classification 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14" y="3898733"/>
            <a:ext cx="3340884" cy="251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315462" y="2112796"/>
            <a:ext cx="3602736" cy="50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Regresi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100469" y="4903319"/>
            <a:ext cx="3602736" cy="5048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Klasifikasi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15200" y="1107909"/>
            <a:ext cx="487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Umumnya</a:t>
            </a:r>
            <a:r>
              <a:rPr lang="en-US" dirty="0" smtClean="0"/>
              <a:t> </a:t>
            </a:r>
            <a:r>
              <a:rPr lang="en-US" dirty="0" err="1" smtClean="0"/>
              <a:t>mesin</a:t>
            </a:r>
            <a:r>
              <a:rPr lang="en-US" dirty="0" smtClean="0"/>
              <a:t> learning </a:t>
            </a:r>
            <a:r>
              <a:rPr lang="en-US" dirty="0" err="1" smtClean="0"/>
              <a:t>dibagi</a:t>
            </a:r>
            <a:r>
              <a:rPr lang="en-US" dirty="0" smtClean="0"/>
              <a:t> </a:t>
            </a:r>
            <a:r>
              <a:rPr lang="en-US" dirty="0" err="1" smtClean="0"/>
              <a:t>kedalam</a:t>
            </a:r>
            <a:r>
              <a:rPr lang="en-US" dirty="0" smtClean="0"/>
              <a:t> 4 </a:t>
            </a:r>
            <a:r>
              <a:rPr lang="en-US" dirty="0" err="1" smtClean="0"/>
              <a:t>bagian</a:t>
            </a:r>
            <a:r>
              <a:rPr lang="en-US" dirty="0" smtClean="0"/>
              <a:t>, </a:t>
            </a:r>
            <a:r>
              <a:rPr lang="en-US" dirty="0" err="1" smtClean="0"/>
              <a:t>yakni</a:t>
            </a:r>
            <a:r>
              <a:rPr lang="en-US" dirty="0" smtClean="0"/>
              <a:t> supervised learning, unsupervised learning, reinforcement learning,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asosiasi</a:t>
            </a:r>
            <a:r>
              <a:rPr lang="en-US" dirty="0" smtClean="0"/>
              <a:t> rule.</a:t>
            </a:r>
          </a:p>
          <a:p>
            <a:r>
              <a:rPr lang="en-US" dirty="0" err="1" smtClean="0"/>
              <a:t>Regresi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memprediksi</a:t>
            </a:r>
            <a:r>
              <a:rPr lang="en-US" dirty="0" smtClean="0"/>
              <a:t> </a:t>
            </a:r>
            <a:r>
              <a:rPr lang="en-US" dirty="0" err="1" smtClean="0"/>
              <a:t>berdasarkan</a:t>
            </a:r>
            <a:r>
              <a:rPr lang="en-US" dirty="0" smtClean="0"/>
              <a:t> data yang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. Hal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regresi</a:t>
            </a:r>
            <a:r>
              <a:rPr lang="en-US" dirty="0" smtClean="0"/>
              <a:t> </a:t>
            </a:r>
            <a:r>
              <a:rPr lang="en-US" dirty="0" err="1" smtClean="0"/>
              <a:t>mempunyai</a:t>
            </a:r>
            <a:r>
              <a:rPr lang="en-US" dirty="0" smtClean="0"/>
              <a:t> </a:t>
            </a:r>
            <a:r>
              <a:rPr lang="en-US" dirty="0" err="1" smtClean="0"/>
              <a:t>syarat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</a:t>
            </a:r>
            <a:r>
              <a:rPr lang="en-US" dirty="0" err="1" smtClean="0"/>
              <a:t>variabel</a:t>
            </a:r>
            <a:r>
              <a:rPr lang="en-US" dirty="0" smtClean="0"/>
              <a:t> Y 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bertipe</a:t>
            </a:r>
            <a:r>
              <a:rPr lang="en-US" dirty="0" smtClean="0"/>
              <a:t> </a:t>
            </a:r>
            <a:r>
              <a:rPr lang="en-US" dirty="0" err="1" smtClean="0"/>
              <a:t>kontinu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Sedangkan</a:t>
            </a:r>
            <a:r>
              <a:rPr lang="en-US" dirty="0" smtClean="0"/>
              <a:t> </a:t>
            </a:r>
            <a:r>
              <a:rPr lang="en-US" dirty="0" err="1" smtClean="0"/>
              <a:t>klasifikasi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dirty="0" err="1" smtClean="0"/>
              <a:t>kategorikal</a:t>
            </a:r>
            <a:r>
              <a:rPr lang="en-US" dirty="0" smtClean="0"/>
              <a:t> data </a:t>
            </a:r>
            <a:r>
              <a:rPr lang="en-US" dirty="0" err="1" smtClean="0"/>
              <a:t>berdasarkan</a:t>
            </a:r>
            <a:r>
              <a:rPr lang="en-US" dirty="0" smtClean="0"/>
              <a:t> data yang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88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580E6D-5E7F-40D3-8FAD-256FCA001DF5}"/>
              </a:ext>
            </a:extLst>
          </p:cNvPr>
          <p:cNvSpPr txBox="1">
            <a:spLocks/>
          </p:cNvSpPr>
          <p:nvPr/>
        </p:nvSpPr>
        <p:spPr>
          <a:xfrm>
            <a:off x="-786063" y="-313315"/>
            <a:ext cx="4869873" cy="626630"/>
          </a:xfrm>
          <a:prstGeom prst="rect">
            <a:avLst/>
          </a:prstGeom>
        </p:spPr>
        <p:txBody>
          <a:bodyPr vert="horz" lIns="91440" tIns="45720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mtClean="0"/>
              <a:t>Data Structure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xmlns="" id="{D3DABCD1-2C29-41D7-AFF7-C84722B1DA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5208546"/>
                  </p:ext>
                </p:extLst>
              </p:nvPr>
            </p:nvGraphicFramePr>
            <p:xfrm>
              <a:off x="1791004" y="1726957"/>
              <a:ext cx="8127999" cy="2865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3007">
                      <a:extLst>
                        <a:ext uri="{9D8B030D-6E8A-4147-A177-3AD203B41FA5}">
                          <a16:colId xmlns:a16="http://schemas.microsoft.com/office/drawing/2014/main" xmlns="" val="3148706592"/>
                        </a:ext>
                      </a:extLst>
                    </a:gridCol>
                    <a:gridCol w="693004">
                      <a:extLst>
                        <a:ext uri="{9D8B030D-6E8A-4147-A177-3AD203B41FA5}">
                          <a16:colId xmlns:a16="http://schemas.microsoft.com/office/drawing/2014/main" xmlns="" val="1820822522"/>
                        </a:ext>
                      </a:extLst>
                    </a:gridCol>
                    <a:gridCol w="995331">
                      <a:extLst>
                        <a:ext uri="{9D8B030D-6E8A-4147-A177-3AD203B41FA5}">
                          <a16:colId xmlns:a16="http://schemas.microsoft.com/office/drawing/2014/main" xmlns="" val="1921434230"/>
                        </a:ext>
                      </a:extLst>
                    </a:gridCol>
                    <a:gridCol w="995332">
                      <a:extLst>
                        <a:ext uri="{9D8B030D-6E8A-4147-A177-3AD203B41FA5}">
                          <a16:colId xmlns:a16="http://schemas.microsoft.com/office/drawing/2014/main" xmlns="" val="2195157733"/>
                        </a:ext>
                      </a:extLst>
                    </a:gridCol>
                    <a:gridCol w="995331">
                      <a:extLst>
                        <a:ext uri="{9D8B030D-6E8A-4147-A177-3AD203B41FA5}">
                          <a16:colId xmlns:a16="http://schemas.microsoft.com/office/drawing/2014/main" xmlns="" val="3331471203"/>
                        </a:ext>
                      </a:extLst>
                    </a:gridCol>
                    <a:gridCol w="995332">
                      <a:extLst>
                        <a:ext uri="{9D8B030D-6E8A-4147-A177-3AD203B41FA5}">
                          <a16:colId xmlns:a16="http://schemas.microsoft.com/office/drawing/2014/main" xmlns="" val="3544157876"/>
                        </a:ext>
                      </a:extLst>
                    </a:gridCol>
                    <a:gridCol w="995331">
                      <a:extLst>
                        <a:ext uri="{9D8B030D-6E8A-4147-A177-3AD203B41FA5}">
                          <a16:colId xmlns:a16="http://schemas.microsoft.com/office/drawing/2014/main" xmlns="" val="3442098257"/>
                        </a:ext>
                      </a:extLst>
                    </a:gridCol>
                    <a:gridCol w="995331">
                      <a:extLst>
                        <a:ext uri="{9D8B030D-6E8A-4147-A177-3AD203B41FA5}">
                          <a16:colId xmlns:a16="http://schemas.microsoft.com/office/drawing/2014/main" xmlns="" val="1849539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Observations</a:t>
                          </a:r>
                          <a:endParaRPr lang="id-ID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id-ID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.</a:t>
                          </a:r>
                          <a:endParaRPr lang="id-ID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.</a:t>
                          </a:r>
                          <a:endParaRPr lang="id-ID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.</a:t>
                          </a:r>
                          <a:endParaRPr lang="id-ID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3332734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2648178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41994160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826715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7022486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9677991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𝒏𝒌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d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46195057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3DABCD1-2C29-41D7-AFF7-C84722B1DA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5208546"/>
                  </p:ext>
                </p:extLst>
              </p:nvPr>
            </p:nvGraphicFramePr>
            <p:xfrm>
              <a:off x="1791004" y="1726957"/>
              <a:ext cx="8127999" cy="2865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6300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148706592"/>
                        </a:ext>
                      </a:extLst>
                    </a:gridCol>
                    <a:gridCol w="69300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820822522"/>
                        </a:ext>
                      </a:extLst>
                    </a:gridCol>
                    <a:gridCol w="99533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921434230"/>
                        </a:ext>
                      </a:extLst>
                    </a:gridCol>
                    <a:gridCol w="99533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195157733"/>
                        </a:ext>
                      </a:extLst>
                    </a:gridCol>
                    <a:gridCol w="99533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331471203"/>
                        </a:ext>
                      </a:extLst>
                    </a:gridCol>
                    <a:gridCol w="99533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544157876"/>
                        </a:ext>
                      </a:extLst>
                    </a:gridCol>
                    <a:gridCol w="99533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442098257"/>
                        </a:ext>
                      </a:extLst>
                    </a:gridCol>
                    <a:gridCol w="99533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84953900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Observations</a:t>
                          </a:r>
                          <a:endParaRPr lang="id-ID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11404" t="-4762" r="-864035" b="-3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16463" t="-4762" r="-500610" b="-3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18405" t="-4762" r="-403681" b="-3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.</a:t>
                          </a:r>
                          <a:endParaRPr lang="id-ID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.</a:t>
                          </a:r>
                          <a:endParaRPr lang="id-ID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.</a:t>
                          </a:r>
                          <a:endParaRPr lang="id-ID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19632" t="-4762" r="-2454" b="-36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3332734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11404" t="-180328" r="-864035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16463" t="-180328" r="-50061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18405" t="-180328" r="-403681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19632" t="-180328" r="-2454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2648178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11404" t="-280328" r="-864035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16463" t="-280328" r="-500610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18405" t="-280328" r="-403681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19632" t="-280328" r="-2454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1994160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826715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7022486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677991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11404" t="-680328" r="-864035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16463" t="-680328" r="-500610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18405" t="-680328" r="-403681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  <a:endParaRPr lang="id-ID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19632" t="-680328" r="-2454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4619505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A6181276-8F27-4803-BF5D-FE8B7EA48B3D}"/>
                  </a:ext>
                </a:extLst>
              </p:cNvPr>
              <p:cNvSpPr/>
              <p:nvPr/>
            </p:nvSpPr>
            <p:spPr>
              <a:xfrm>
                <a:off x="1077436" y="4961202"/>
                <a:ext cx="23253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/>
                  <a:t>: Nominal / Ordinal</a:t>
                </a:r>
                <a:endParaRPr lang="id-ID" b="1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6181276-8F27-4803-BF5D-FE8B7EA48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36" y="4961202"/>
                <a:ext cx="232531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362" t="-10000" b="-10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="" id="{AC5C374C-1132-4710-ABFF-16E88227C50C}"/>
                  </a:ext>
                </a:extLst>
              </p:cNvPr>
              <p:cNvSpPr/>
              <p:nvPr/>
            </p:nvSpPr>
            <p:spPr>
              <a:xfrm>
                <a:off x="1077436" y="5646303"/>
                <a:ext cx="398785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b="1" dirty="0"/>
                  <a:t>: Nominal / Ordinal / Interval / </a:t>
                </a:r>
                <a:r>
                  <a:rPr lang="en-US" b="1" dirty="0" err="1"/>
                  <a:t>Rasio</a:t>
                </a:r>
                <a:endParaRPr lang="id-ID" b="1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C5C374C-1132-4710-ABFF-16E88227C5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36" y="5646303"/>
                <a:ext cx="3987859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376" t="-8197" r="-2599" b="-98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1C5212D-8F83-4077-8AAE-F5A6371B1E5B}"/>
              </a:ext>
            </a:extLst>
          </p:cNvPr>
          <p:cNvSpPr/>
          <p:nvPr/>
        </p:nvSpPr>
        <p:spPr>
          <a:xfrm>
            <a:off x="107616" y="4656399"/>
            <a:ext cx="2325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Classificatin</a:t>
            </a:r>
            <a:r>
              <a:rPr lang="en-US" b="1" dirty="0">
                <a:solidFill>
                  <a:srgbClr val="FF0000"/>
                </a:solidFill>
              </a:rPr>
              <a:t> Case</a:t>
            </a:r>
            <a:endParaRPr lang="id-ID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9AC6E831-56F0-4D61-BF93-21A48611CF7D}"/>
                  </a:ext>
                </a:extLst>
              </p:cNvPr>
              <p:cNvSpPr/>
              <p:nvPr/>
            </p:nvSpPr>
            <p:spPr>
              <a:xfrm>
                <a:off x="5889580" y="4928586"/>
                <a:ext cx="23253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/>
                  <a:t>: Interval / </a:t>
                </a:r>
                <a:r>
                  <a:rPr lang="en-US" b="1" dirty="0" err="1"/>
                  <a:t>Rasio</a:t>
                </a:r>
                <a:endParaRPr lang="id-ID" b="1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AC6E831-56F0-4D61-BF93-21A48611C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580" y="4928586"/>
                <a:ext cx="2325314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8197" r="-130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="" id="{24EDB02B-6D68-4F81-873C-98AAA9E7BE2B}"/>
                  </a:ext>
                </a:extLst>
              </p:cNvPr>
              <p:cNvSpPr/>
              <p:nvPr/>
            </p:nvSpPr>
            <p:spPr>
              <a:xfrm>
                <a:off x="5889579" y="5276971"/>
                <a:ext cx="398785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b="1" dirty="0"/>
                  <a:t>: Nominal / Ordinal / Interval / </a:t>
                </a:r>
                <a:r>
                  <a:rPr lang="en-US" b="1" dirty="0" err="1"/>
                  <a:t>Rasio</a:t>
                </a:r>
                <a:endParaRPr lang="id-ID" b="1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EDB02B-6D68-4F81-873C-98AAA9E7B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579" y="5276971"/>
                <a:ext cx="398785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223" t="-10000" r="-2752" b="-10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59E4443-CA7D-4FEB-9016-05438D45A5F8}"/>
              </a:ext>
            </a:extLst>
          </p:cNvPr>
          <p:cNvSpPr/>
          <p:nvPr/>
        </p:nvSpPr>
        <p:spPr>
          <a:xfrm>
            <a:off x="4919760" y="4623783"/>
            <a:ext cx="2325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Regression Case</a:t>
            </a:r>
            <a:endParaRPr lang="id-ID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0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itchFamily="18" charset="0"/>
                <a:ea typeface="Cambria Math" pitchFamily="18" charset="0"/>
              </a:rPr>
              <a:t>The Logistic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algn="just"/>
                <a:r>
                  <a:rPr lang="en-US" sz="2667" dirty="0" smtClean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In any regression problem, the key quantity is the mean value of outcome variable, given values of some predictor variables. It can be called “conditional mean”. </a:t>
                </a:r>
              </a:p>
              <a:p>
                <a:pPr marL="0" indent="0" algn="just">
                  <a:buNone/>
                </a:pPr>
                <a:endParaRPr lang="en-US" sz="2667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algn="just"/>
                <a:r>
                  <a:rPr lang="en-US" sz="2667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In linear regression, This conditional mean can be expressed by </a:t>
                </a:r>
                <a:endParaRPr lang="en-US" sz="2667" i="1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marL="0" indent="0">
                  <a:buNone/>
                </a:pPr>
                <a:endParaRPr lang="en-US" sz="2667" i="1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667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667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𝑌</m:t>
                          </m:r>
                          <m:r>
                            <a:rPr lang="en-US" sz="2667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|</m:t>
                          </m:r>
                          <m:r>
                            <a:rPr lang="en-US" sz="2667" b="1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667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67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667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667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667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667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</m:ctrlPr>
                        </m:sSupPr>
                        <m:e>
                          <m:r>
                            <a:rPr lang="en-US" sz="2667" b="1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US" sz="2667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667" b="1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𝒙</m:t>
                      </m:r>
                    </m:oMath>
                  </m:oMathPara>
                </a14:m>
                <a:endParaRPr lang="en-US" sz="2667" b="1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marL="0" indent="0">
                  <a:buNone/>
                </a:pPr>
                <a:endParaRPr lang="en-US" sz="2667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r>
                  <a:rPr lang="en-US" sz="2667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It is possible to take any values of </a:t>
                </a:r>
                <a14:m>
                  <m:oMath xmlns:m="http://schemas.openxmlformats.org/officeDocument/2006/math">
                    <m:r>
                      <a:rPr lang="en-US" sz="2667" b="1" i="1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rPr>
                      <m:t>𝒙</m:t>
                    </m:r>
                  </m:oMath>
                </a14:m>
                <a:r>
                  <a:rPr lang="en-US" sz="2667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 in range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67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sz="2667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−∞,∞</m:t>
                        </m:r>
                      </m:e>
                    </m:d>
                  </m:oMath>
                </a14:m>
                <a:endParaRPr lang="en-US" sz="2667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79" t="-3366" r="-1143" b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4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4970"/>
            <a:ext cx="9601200" cy="1069940"/>
          </a:xfrm>
        </p:spPr>
        <p:txBody>
          <a:bodyPr/>
          <a:lstStyle/>
          <a:p>
            <a:r>
              <a:rPr lang="en-US" dirty="0" err="1" smtClean="0"/>
              <a:t>Mengimpor</a:t>
            </a:r>
            <a:r>
              <a:rPr lang="en-US" dirty="0" smtClean="0"/>
              <a:t> Data </a:t>
            </a:r>
            <a:r>
              <a:rPr lang="en-US" dirty="0" err="1" smtClean="0"/>
              <a:t>Ke</a:t>
            </a:r>
            <a:r>
              <a:rPr lang="en-US" dirty="0" smtClean="0"/>
              <a:t> R#1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832180"/>
            <a:ext cx="1219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#download</a:t>
            </a:r>
          </a:p>
          <a:p>
            <a:r>
              <a:rPr lang="en-US" sz="2400" dirty="0" err="1"/>
              <a:t>download.file</a:t>
            </a:r>
            <a:r>
              <a:rPr lang="en-US" sz="2400" dirty="0"/>
              <a:t>("http://archive.ics.uci.edu/ml/machine-learning-databases/00235/household_power_consumption.zip", </a:t>
            </a:r>
          </a:p>
          <a:p>
            <a:r>
              <a:rPr lang="en-US" sz="2400" dirty="0"/>
              <a:t>              </a:t>
            </a:r>
            <a:r>
              <a:rPr lang="en-US" sz="2400" dirty="0" err="1"/>
              <a:t>destfile</a:t>
            </a:r>
            <a:r>
              <a:rPr lang="en-US" sz="2400" dirty="0"/>
              <a:t> = "C:/Users/user/Documents/household_power_consumption.zip")</a:t>
            </a:r>
          </a:p>
          <a:p>
            <a:endParaRPr lang="en-US" sz="2400" dirty="0" smtClean="0"/>
          </a:p>
          <a:p>
            <a:r>
              <a:rPr lang="en-US" sz="2400" dirty="0" smtClean="0"/>
              <a:t>#</a:t>
            </a:r>
            <a:r>
              <a:rPr lang="en-US" sz="2400" dirty="0"/>
              <a:t>unzip</a:t>
            </a:r>
          </a:p>
          <a:p>
            <a:r>
              <a:rPr lang="en-US" sz="2400" dirty="0"/>
              <a:t>unzip("C:/Users/user/Documents/household_power_consumption.zip")</a:t>
            </a:r>
          </a:p>
          <a:p>
            <a:endParaRPr lang="en-US" sz="2400" dirty="0" smtClean="0"/>
          </a:p>
          <a:p>
            <a:r>
              <a:rPr lang="en-US" sz="2400" dirty="0" smtClean="0"/>
              <a:t>#</a:t>
            </a:r>
            <a:r>
              <a:rPr lang="en-US" sz="2400" dirty="0"/>
              <a:t>read to R</a:t>
            </a:r>
          </a:p>
          <a:p>
            <a:r>
              <a:rPr lang="en-US" sz="2400" dirty="0"/>
              <a:t>power = </a:t>
            </a:r>
            <a:r>
              <a:rPr lang="en-US" sz="2400" dirty="0" err="1"/>
              <a:t>read.table</a:t>
            </a:r>
            <a:r>
              <a:rPr lang="en-US" sz="2400" dirty="0"/>
              <a:t>("C:/Users/user/Documents/household_power_consumption.txt", </a:t>
            </a:r>
            <a:r>
              <a:rPr lang="en-US" sz="2400" dirty="0" err="1"/>
              <a:t>sep</a:t>
            </a:r>
            <a:r>
              <a:rPr lang="en-US" sz="2400" dirty="0"/>
              <a:t>=";", header=T, </a:t>
            </a:r>
            <a:r>
              <a:rPr lang="en-US" sz="2400" dirty="0" err="1"/>
              <a:t>na.strings</a:t>
            </a:r>
            <a:r>
              <a:rPr lang="en-US" sz="2400" dirty="0"/>
              <a:t>=c("?",""), </a:t>
            </a:r>
            <a:r>
              <a:rPr lang="en-US" sz="2400" dirty="0" err="1"/>
              <a:t>stringsAsFactors</a:t>
            </a:r>
            <a:r>
              <a:rPr lang="en-US" sz="2400" dirty="0"/>
              <a:t>=FALSE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/>
              <a:t>           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261666"/>
            <a:ext cx="6509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1"/>
                </a:solidFill>
              </a:rPr>
              <a:t>Melakukan</a:t>
            </a:r>
            <a:r>
              <a:rPr lang="en-US" sz="2400" dirty="0" smtClean="0">
                <a:solidFill>
                  <a:schemeClr val="accent1"/>
                </a:solidFill>
              </a:rPr>
              <a:t> download </a:t>
            </a:r>
            <a:r>
              <a:rPr lang="en-US" sz="2400" dirty="0" err="1" smtClean="0">
                <a:solidFill>
                  <a:schemeClr val="accent1"/>
                </a:solidFill>
              </a:rPr>
              <a:t>dari</a:t>
            </a:r>
            <a:r>
              <a:rPr lang="en-US" sz="2400" dirty="0" smtClean="0">
                <a:solidFill>
                  <a:schemeClr val="accent1"/>
                </a:solidFill>
              </a:rPr>
              <a:t> internet, </a:t>
            </a:r>
            <a:r>
              <a:rPr lang="en-US" sz="2400" dirty="0" err="1" smtClean="0">
                <a:solidFill>
                  <a:schemeClr val="accent1"/>
                </a:solidFill>
              </a:rPr>
              <a:t>melakukan</a:t>
            </a:r>
            <a:r>
              <a:rPr lang="en-US" sz="2400" dirty="0" smtClean="0">
                <a:solidFill>
                  <a:schemeClr val="accent1"/>
                </a:solidFill>
              </a:rPr>
              <a:t> unzip (</a:t>
            </a:r>
            <a:r>
              <a:rPr lang="en-US" sz="2400" dirty="0" err="1" smtClean="0">
                <a:solidFill>
                  <a:schemeClr val="accent1"/>
                </a:solidFill>
              </a:rPr>
              <a:t>jika</a:t>
            </a:r>
            <a:r>
              <a:rPr lang="en-US" sz="2400" dirty="0" smtClean="0">
                <a:solidFill>
                  <a:schemeClr val="accent1"/>
                </a:solidFill>
              </a:rPr>
              <a:t> data </a:t>
            </a:r>
            <a:r>
              <a:rPr lang="en-US" sz="2400" dirty="0" err="1" smtClean="0">
                <a:solidFill>
                  <a:schemeClr val="accent1"/>
                </a:solidFill>
              </a:rPr>
              <a:t>dalam</a:t>
            </a:r>
            <a:r>
              <a:rPr lang="en-US" sz="2400" dirty="0" smtClean="0">
                <a:solidFill>
                  <a:schemeClr val="accent1"/>
                </a:solidFill>
              </a:rPr>
              <a:t> format </a:t>
            </a:r>
            <a:r>
              <a:rPr lang="en-US" sz="2400" dirty="0" err="1" smtClean="0">
                <a:solidFill>
                  <a:schemeClr val="accent1"/>
                </a:solidFill>
              </a:rPr>
              <a:t>rar</a:t>
            </a:r>
            <a:r>
              <a:rPr lang="en-US" sz="2400" dirty="0" smtClean="0">
                <a:solidFill>
                  <a:schemeClr val="accent1"/>
                </a:solidFill>
              </a:rPr>
              <a:t>). </a:t>
            </a:r>
            <a:r>
              <a:rPr lang="en-US" sz="2400" dirty="0" err="1" smtClean="0">
                <a:solidFill>
                  <a:schemeClr val="accent1"/>
                </a:solidFill>
              </a:rPr>
              <a:t>Terakhir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mengimport</a:t>
            </a:r>
            <a:r>
              <a:rPr lang="en-US" sz="2400" dirty="0" smtClean="0">
                <a:solidFill>
                  <a:schemeClr val="accent1"/>
                </a:solidFill>
              </a:rPr>
              <a:t> data </a:t>
            </a:r>
            <a:r>
              <a:rPr lang="en-US" sz="2400" dirty="0" err="1" smtClean="0">
                <a:solidFill>
                  <a:schemeClr val="accent1"/>
                </a:solidFill>
              </a:rPr>
              <a:t>tersebut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ke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dalam</a:t>
            </a:r>
            <a:r>
              <a:rPr lang="en-US" sz="2400" dirty="0" smtClean="0">
                <a:solidFill>
                  <a:schemeClr val="accent1"/>
                </a:solidFill>
              </a:rPr>
              <a:t> R.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99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 Math" pitchFamily="18" charset="0"/>
                <a:ea typeface="Cambria Math" pitchFamily="18" charset="0"/>
              </a:rPr>
              <a:t>The Logistic Model</a:t>
            </a:r>
            <a:endParaRPr lang="en-US" dirty="0">
              <a:latin typeface="Cambria Math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8712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lnSpc>
                    <a:spcPct val="110000"/>
                  </a:lnSpc>
                  <a:buNone/>
                </a:pPr>
                <a:endParaRPr lang="en-US" sz="1400" i="1" dirty="0" smtClean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itchFamily="18" charset="0"/>
                                    <a:ea typeface="Cambria Math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itchFamily="18" charset="0"/>
                                    <a:ea typeface="Cambria Math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  <m:brk m:alnAt="7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 pitchFamily="18" charset="0"/>
                              </a:rPr>
                              <m:t>      </m:t>
                            </m:r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itchFamily="18" charset="0"/>
                                <a:ea typeface="Cambria Math" pitchFamily="18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itchFamily="18" charset="0"/>
                                <a:ea typeface="Cambria Math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itchFamily="18" charset="0"/>
                                <a:ea typeface="Cambria Math" pitchFamily="18" charset="0"/>
                              </a:rPr>
                              <m:t>not</m:t>
                            </m:r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itchFamily="18" charset="0"/>
                                <a:ea typeface="Cambria Math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itchFamily="18" charset="0"/>
                                <a:ea typeface="Cambria Math" pitchFamily="18" charset="0"/>
                              </a:rPr>
                              <m:t>default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itchFamily="18" charset="0"/>
                                <a:ea typeface="Cambria Math" pitchFamily="18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itchFamily="18" charset="0"/>
                                <a:ea typeface="Cambria Math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itchFamily="18" charset="0"/>
                                <a:ea typeface="Cambria Math" pitchFamily="18" charset="0"/>
                              </a:rPr>
                              <m:t>default</m:t>
                            </m:r>
                          </m:e>
                        </m:mr>
                      </m:m>
                    </m:oMath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balance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marL="0" indent="0" algn="ctr">
                  <a:buNone/>
                </a:pPr>
                <a:endParaRPr lang="en-US" sz="24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In binary response variable we can take 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𝑌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𝑃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𝑌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=1|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And if we apply the linear regression model, we get 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133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133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33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𝛽</m:t>
                      </m:r>
                      <m:r>
                        <a:rPr lang="en-US" sz="2133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871200" cy="4525963"/>
              </a:xfrm>
              <a:blipFill rotWithShape="0">
                <a:blip r:embed="rId2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09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197599" y="1498600"/>
            <a:ext cx="5600700" cy="46846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5719019" y="5834396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400" dirty="0">
                <a:latin typeface="Cambria Math" pitchFamily="18" charset="0"/>
                <a:ea typeface="Cambria Math" pitchFamily="18" charset="0"/>
              </a:rPr>
              <a:t>Picture from: </a:t>
            </a:r>
            <a:r>
              <a:rPr lang="en-US" sz="1400" dirty="0" err="1">
                <a:latin typeface="Cambria Math" pitchFamily="18" charset="0"/>
                <a:ea typeface="Cambria Math" pitchFamily="18" charset="0"/>
              </a:rPr>
              <a:t>Intoduction</a:t>
            </a:r>
            <a:r>
              <a:rPr lang="en-US" sz="1400" dirty="0">
                <a:latin typeface="Cambria Math" pitchFamily="18" charset="0"/>
                <a:ea typeface="Cambria Math" pitchFamily="18" charset="0"/>
              </a:rPr>
              <a:t> to Statistical Learning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 Math" pitchFamily="18" charset="0"/>
                <a:ea typeface="Cambria Math" pitchFamily="18" charset="0"/>
              </a:rPr>
              <a:t>The Logistic Model</a:t>
            </a:r>
            <a:endParaRPr lang="en-US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 Math" pitchFamily="18" charset="0"/>
                <a:ea typeface="Cambria Math" pitchFamily="18" charset="0"/>
              </a:rPr>
              <a:t>For very large (or small) balance, we will get values bigger than 1 (or smaller than 0)</a:t>
            </a:r>
          </a:p>
          <a:p>
            <a:endParaRPr lang="en-US" sz="2400" dirty="0">
              <a:latin typeface="Cambria Math" pitchFamily="18" charset="0"/>
              <a:ea typeface="Cambria Math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1" y="1498601"/>
            <a:ext cx="5448300" cy="4240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553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logistic regres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1" y="1413870"/>
            <a:ext cx="7251700" cy="446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2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197599" y="1498600"/>
            <a:ext cx="5600700" cy="46846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719019" y="5834396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400" dirty="0">
                <a:latin typeface="Cambria Math" pitchFamily="18" charset="0"/>
                <a:ea typeface="Cambria Math" pitchFamily="18" charset="0"/>
              </a:rPr>
              <a:t>Picture from: </a:t>
            </a:r>
            <a:r>
              <a:rPr lang="en-US" sz="1400" dirty="0" err="1">
                <a:latin typeface="Cambria Math" pitchFamily="18" charset="0"/>
                <a:ea typeface="Cambria Math" pitchFamily="18" charset="0"/>
              </a:rPr>
              <a:t>Intoduction</a:t>
            </a:r>
            <a:r>
              <a:rPr lang="en-US" sz="1400" dirty="0">
                <a:latin typeface="Cambria Math" pitchFamily="18" charset="0"/>
                <a:ea typeface="Cambria Math" pitchFamily="18" charset="0"/>
              </a:rPr>
              <a:t> to Statistical Learning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itchFamily="18" charset="0"/>
                <a:ea typeface="Cambria Math" pitchFamily="18" charset="0"/>
              </a:rPr>
              <a:t>The Logistic Model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1" y="1498600"/>
            <a:ext cx="5600700" cy="431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5384800" cy="4876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Logistic  function gives the output of</a:t>
                </a:r>
                <a:r>
                  <a:rPr lang="en-US" sz="2400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itchFamily="18" charset="0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itchFamily="18" charset="0"/>
                            <a:ea typeface="Cambria Math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 between 0 and 1 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133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133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133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+</m:t>
                              </m:r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𝛽</m:t>
                              </m:r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133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+</m:t>
                              </m:r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𝛽</m:t>
                              </m:r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133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or equivalent with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1−</m:t>
                          </m:r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m:rPr>
                          <m:aln/>
                        </m:rPr>
                        <a:rPr lang="en-US" sz="2133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pPr>
                        <m:e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𝛽</m:t>
                          </m:r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𝑥</m:t>
                          </m:r>
                        </m:sup>
                      </m:sSup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sz="2133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</m:ctrlPr>
                        </m:funcPr>
                        <m:fName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𝑙𝑜𝑔</m:t>
                          </m:r>
                        </m:fName>
                        <m:e>
                          <m:d>
                            <m:dPr>
                              <m:ctrlP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133" i="1">
                                      <a:solidFill>
                                        <a:schemeClr val="tx1"/>
                                      </a:solidFill>
                                      <a:latin typeface="Cambria Math" pitchFamily="18" charset="0"/>
                                      <a:ea typeface="Cambria Math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133" i="1">
                                      <a:solidFill>
                                        <a:schemeClr val="tx1"/>
                                      </a:solidFill>
                                      <a:latin typeface="Cambria Math" pitchFamily="18" charset="0"/>
                                      <a:ea typeface="Cambria Math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133" i="1">
                                          <a:solidFill>
                                            <a:schemeClr val="tx1"/>
                                          </a:solidFill>
                                          <a:latin typeface="Cambria Math" pitchFamily="18" charset="0"/>
                                          <a:ea typeface="Cambria Math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33" i="1">
                                          <a:solidFill>
                                            <a:schemeClr val="tx1"/>
                                          </a:solidFill>
                                          <a:latin typeface="Cambria Math" pitchFamily="18" charset="0"/>
                                          <a:ea typeface="Cambria Math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133" i="1">
                                      <a:solidFill>
                                        <a:schemeClr val="tx1"/>
                                      </a:solidFill>
                                      <a:latin typeface="Cambria Math" pitchFamily="18" charset="0"/>
                                      <a:ea typeface="Cambria Math" pitchFamily="18" charset="0"/>
                                    </a:rPr>
                                    <m:t>1−</m:t>
                                  </m:r>
                                  <m:r>
                                    <a:rPr lang="en-US" sz="2133" i="1">
                                      <a:solidFill>
                                        <a:schemeClr val="tx1"/>
                                      </a:solidFill>
                                      <a:latin typeface="Cambria Math" pitchFamily="18" charset="0"/>
                                      <a:ea typeface="Cambria Math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133" i="1">
                                          <a:solidFill>
                                            <a:schemeClr val="tx1"/>
                                          </a:solidFill>
                                          <a:latin typeface="Cambria Math" pitchFamily="18" charset="0"/>
                                          <a:ea typeface="Cambria Math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33" i="1">
                                          <a:solidFill>
                                            <a:schemeClr val="tx1"/>
                                          </a:solidFill>
                                          <a:latin typeface="Cambria Math" pitchFamily="18" charset="0"/>
                                          <a:ea typeface="Cambria Math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sz="2133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33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𝛽</m:t>
                      </m:r>
                      <m:r>
                        <a:rPr lang="en-US" sz="2133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𝑥𝑥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5384800" cy="4876800"/>
              </a:xfrm>
              <a:blipFill rotWithShape="0">
                <a:blip r:embed="rId3"/>
                <a:stretch>
                  <a:fillRect l="-1699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77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97599" y="1498600"/>
            <a:ext cx="5600700" cy="46846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719019" y="5834396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400" dirty="0">
                <a:latin typeface="Cambria Math" pitchFamily="18" charset="0"/>
                <a:ea typeface="Cambria Math" pitchFamily="18" charset="0"/>
              </a:rPr>
              <a:t>Picture from: </a:t>
            </a:r>
            <a:r>
              <a:rPr lang="en-US" sz="1400" dirty="0" err="1">
                <a:latin typeface="Cambria Math" pitchFamily="18" charset="0"/>
                <a:ea typeface="Cambria Math" pitchFamily="18" charset="0"/>
              </a:rPr>
              <a:t>Intoduction</a:t>
            </a:r>
            <a:r>
              <a:rPr lang="en-US" sz="1400" dirty="0">
                <a:latin typeface="Cambria Math" pitchFamily="18" charset="0"/>
                <a:ea typeface="Cambria Math" pitchFamily="18" charset="0"/>
              </a:rPr>
              <a:t> to Statistical Learning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 Math" pitchFamily="18" charset="0"/>
                <a:ea typeface="Cambria Math" pitchFamily="18" charset="0"/>
              </a:rPr>
              <a:t>The Logistic Model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1" y="1498600"/>
            <a:ext cx="5600700" cy="431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5384800" cy="4876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Logistic  function gives the output of</a:t>
                </a:r>
                <a:r>
                  <a:rPr lang="en-US" sz="2400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itchFamily="18" charset="0"/>
                        <a:ea typeface="Cambria Math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itchFamily="18" charset="0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itchFamily="18" charset="0"/>
                            <a:ea typeface="Cambria Math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 between 0 and 1 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133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133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133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+</m:t>
                              </m:r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𝛽</m:t>
                              </m:r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133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33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133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+</m:t>
                              </m:r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𝛽</m:t>
                              </m:r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133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or equivalent with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1−</m:t>
                          </m:r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m:rPr>
                          <m:aln/>
                        </m:rPr>
                        <a:rPr lang="en-US" sz="2133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pPr>
                        <m:e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𝛽</m:t>
                          </m:r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𝑥</m:t>
                          </m:r>
                        </m:sup>
                      </m:sSup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sz="2133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</m:ctrlPr>
                        </m:funcPr>
                        <m:fName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𝑙𝑜𝑔</m:t>
                          </m:r>
                        </m:fName>
                        <m:e>
                          <m:d>
                            <m:dPr>
                              <m:ctrlP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133" i="1">
                                      <a:solidFill>
                                        <a:schemeClr val="tx1"/>
                                      </a:solidFill>
                                      <a:latin typeface="Cambria Math" pitchFamily="18" charset="0"/>
                                      <a:ea typeface="Cambria Math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133" i="1">
                                      <a:solidFill>
                                        <a:schemeClr val="tx1"/>
                                      </a:solidFill>
                                      <a:latin typeface="Cambria Math" pitchFamily="18" charset="0"/>
                                      <a:ea typeface="Cambria Math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133" i="1">
                                          <a:solidFill>
                                            <a:schemeClr val="tx1"/>
                                          </a:solidFill>
                                          <a:latin typeface="Cambria Math" pitchFamily="18" charset="0"/>
                                          <a:ea typeface="Cambria Math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33" i="1">
                                          <a:solidFill>
                                            <a:schemeClr val="tx1"/>
                                          </a:solidFill>
                                          <a:latin typeface="Cambria Math" pitchFamily="18" charset="0"/>
                                          <a:ea typeface="Cambria Math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133" i="1">
                                      <a:solidFill>
                                        <a:schemeClr val="tx1"/>
                                      </a:solidFill>
                                      <a:latin typeface="Cambria Math" pitchFamily="18" charset="0"/>
                                      <a:ea typeface="Cambria Math" pitchFamily="18" charset="0"/>
                                    </a:rPr>
                                    <m:t>1−</m:t>
                                  </m:r>
                                  <m:r>
                                    <a:rPr lang="en-US" sz="2133" i="1">
                                      <a:solidFill>
                                        <a:schemeClr val="tx1"/>
                                      </a:solidFill>
                                      <a:latin typeface="Cambria Math" pitchFamily="18" charset="0"/>
                                      <a:ea typeface="Cambria Math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133" i="1">
                                          <a:solidFill>
                                            <a:schemeClr val="tx1"/>
                                          </a:solidFill>
                                          <a:latin typeface="Cambria Math" pitchFamily="18" charset="0"/>
                                          <a:ea typeface="Cambria Math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133" i="1">
                                          <a:solidFill>
                                            <a:schemeClr val="tx1"/>
                                          </a:solidFill>
                                          <a:latin typeface="Cambria Math" pitchFamily="18" charset="0"/>
                                          <a:ea typeface="Cambria Math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sz="2133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33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𝛽</m:t>
                      </m:r>
                      <m:r>
                        <a:rPr lang="en-US" sz="2133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𝑥𝑥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5384800" cy="4876800"/>
              </a:xfrm>
              <a:blipFill rotWithShape="0">
                <a:blip r:embed="rId3"/>
                <a:stretch>
                  <a:fillRect l="-1699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1422400" y="4930172"/>
            <a:ext cx="2336800" cy="12192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6" name="Straight Arrow Connector 5"/>
          <p:cNvCxnSpPr>
            <a:stCxn id="3" idx="5"/>
            <a:endCxn id="7" idx="1"/>
          </p:cNvCxnSpPr>
          <p:nvPr/>
        </p:nvCxnSpPr>
        <p:spPr>
          <a:xfrm>
            <a:off x="3416984" y="5970824"/>
            <a:ext cx="1104215" cy="44321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21199" y="6183209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itchFamily="18" charset="0"/>
                <a:ea typeface="Cambria Math" pitchFamily="18" charset="0"/>
              </a:rPr>
              <a:t>log(odds) or </a:t>
            </a:r>
            <a:r>
              <a:rPr lang="en-US" sz="2400" dirty="0" err="1">
                <a:latin typeface="Cambria Math" pitchFamily="18" charset="0"/>
                <a:ea typeface="Cambria Math" pitchFamily="18" charset="0"/>
              </a:rPr>
              <a:t>logit</a:t>
            </a:r>
            <a:endParaRPr lang="en-US" sz="2400" dirty="0">
              <a:latin typeface="Cambria Math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27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 Math" pitchFamily="18" charset="0"/>
                <a:ea typeface="Cambria Math" pitchFamily="18" charset="0"/>
              </a:rPr>
              <a:t>Multiple Logistic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Consider the log-odds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  <m:t>𝑙𝑜𝑔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itchFamily="18" charset="0"/>
                                      <a:ea typeface="Cambria Math" pitchFamily="18" charset="0"/>
                                    </a:rPr>
                                    <m:t>1−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itchFamily="18" charset="0"/>
                                      <a:ea typeface="Cambria Math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itchFamily="18" charset="0"/>
                                          <a:ea typeface="Cambria Math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itchFamily="18" charset="0"/>
                                          <a:ea typeface="Cambria Math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sz="2800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𝛽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If there are more than 1 variables, we can formulate the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  <m:t>𝑙𝑜𝑔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itchFamily="18" charset="0"/>
                                      <a:ea typeface="Cambria Math" pitchFamily="18" charset="0"/>
                                    </a:rPr>
                                    <m:t>1−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itchFamily="18" charset="0"/>
                                      <a:ea typeface="Cambria Math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itchFamily="18" charset="0"/>
                                          <a:ea typeface="Cambria Math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itchFamily="18" charset="0"/>
                                          <a:ea typeface="Cambria Math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sz="2800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+…+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Or equivalent 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  <m:t>𝑙𝑜𝑔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itchFamily="18" charset="0"/>
                                      <a:ea typeface="Cambria Math" pitchFamily="18" charset="0"/>
                                    </a:rPr>
                                    <m:t>1−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itchFamily="18" charset="0"/>
                                      <a:ea typeface="Cambria Math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itchFamily="18" charset="0"/>
                                          <a:ea typeface="Cambria Math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itchFamily="18" charset="0"/>
                                          <a:ea typeface="Cambria Math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sz="2800" i="1">
                          <a:solidFill>
                            <a:schemeClr val="tx1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ambria Math"/>
                  <a:ea typeface="Cambria Math" pitchFamily="18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/>
                            <a:ea typeface="Cambria Math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/>
                            <a:ea typeface="Cambria Math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  <a:ea typeface="Cambria Math" pitchFamily="18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16" t="-2805" b="-2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52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 Math" pitchFamily="18" charset="0"/>
                <a:ea typeface="Cambria Math" pitchFamily="18" charset="0"/>
              </a:rPr>
              <a:t>Estimating Parameter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3200" dirty="0" smtClean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Maksimum Likelihood Estimation:</a:t>
                </a: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tx1"/>
                        </a:solidFill>
                        <a:latin typeface="Cambria Math"/>
                        <a:ea typeface="Cambria Math" pitchFamily="18" charset="0"/>
                      </a:rPr>
                      <m:t>𝑦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 is binary,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tx1"/>
                        </a:solidFill>
                        <a:latin typeface="Cambria Math"/>
                        <a:ea typeface="Cambria Math" pitchFamily="18" charset="0"/>
                      </a:rPr>
                      <m:t>𝑦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/>
                        <a:ea typeface="Cambria Math" pitchFamily="18" charset="0"/>
                      </a:rPr>
                      <m:t>~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/>
                        <a:ea typeface="Cambria Math" pitchFamily="18" charset="0"/>
                      </a:rPr>
                      <m:t>𝐵𝑒𝑟𝑛𝑜𝑢𝑙𝑖</m:t>
                    </m:r>
                    <m:d>
                      <m:d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  <m:r>
                      <a:rPr lang="en-US" sz="3200">
                        <a:solidFill>
                          <a:schemeClr val="tx1"/>
                        </a:solidFill>
                        <a:latin typeface="Cambria Math"/>
                        <a:ea typeface="Cambria Math" pitchFamily="18" charset="0"/>
                      </a:rPr>
                      <m:t>,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 </a:t>
                </a:r>
                <a:r>
                  <a:rPr lang="en-US" sz="3200" dirty="0" err="1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i.e</a:t>
                </a:r>
                <a:endParaRPr lang="en-US" sz="32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𝑦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|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𝑦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1−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1−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 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𝑦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 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0≤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≤1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The likelihood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𝒚</m:t>
                          </m:r>
                        </m:e>
                      </m:d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24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36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 Math" pitchFamily="18" charset="0"/>
                <a:ea typeface="Cambria Math" pitchFamily="18" charset="0"/>
              </a:rPr>
              <a:t>Estimating Parameter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 smtClean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The log-likelihood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|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𝓁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+</m:t>
                          </m:r>
                        </m:e>
                      </m:nary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60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0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 Math" pitchFamily="18" charset="0"/>
                <a:ea typeface="Cambria Math" pitchFamily="18" charset="0"/>
              </a:rPr>
              <a:t>Estimating Parameter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477519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333" dirty="0" smtClean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Remember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333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3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3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333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3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3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333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+…+</m:t>
                      </m:r>
                      <m:sSub>
                        <m:sSubPr>
                          <m:ctrlPr>
                            <a:rPr lang="en-US" sz="33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33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333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3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33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333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333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3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333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333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3333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3333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where</m:t>
                      </m:r>
                      <m:r>
                        <m:rPr>
                          <m:nor/>
                        </m:rPr>
                        <a:rPr lang="en-US" sz="3333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33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333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</a:rPr>
                        <m:t>=1</m:t>
                      </m:r>
                    </m:oMath>
                  </m:oMathPara>
                </a14:m>
                <a:endParaRPr lang="en-US" sz="3333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marL="0" indent="0">
                  <a:buNone/>
                </a:pPr>
                <a:r>
                  <a:rPr lang="en-US" sz="3333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3333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333" i="1">
                          <a:solidFill>
                            <a:schemeClr val="tx1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sz="3333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33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3333" i="1">
                          <a:solidFill>
                            <a:schemeClr val="tx1"/>
                          </a:solidFill>
                          <a:latin typeface="Cambria Math"/>
                        </a:rPr>
                        <m:t>=1|</m:t>
                      </m:r>
                      <m:sSub>
                        <m:sSubPr>
                          <m:ctrlPr>
                            <a:rPr lang="en-US" sz="33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33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3333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3333" b="1" i="1">
                          <a:solidFill>
                            <a:schemeClr val="tx1"/>
                          </a:solidFill>
                          <a:latin typeface="Cambria Math"/>
                        </a:rPr>
                        <m:t>𝜷</m:t>
                      </m:r>
                      <m:r>
                        <a:rPr lang="en-US" sz="3333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  <m:r>
                        <a:rPr lang="en-US" sz="3333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333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𝑝</m:t>
                      </m:r>
                      <m:d>
                        <m:dPr>
                          <m:ctrlPr>
                            <a:rPr lang="en-US" sz="33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3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333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333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333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3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33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3333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333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en-US" sz="3333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3333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333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333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3333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333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333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333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num>
                        <m:den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1+</m:t>
                          </m:r>
                          <m:r>
                            <a:rPr lang="en-US" sz="3333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33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3333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333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en-US" sz="3333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3333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333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333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3333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3333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333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333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lang="en-US" sz="3333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4775199"/>
              </a:xfrm>
              <a:blipFill rotWithShape="0">
                <a:blip r:embed="rId2"/>
                <a:stretch>
                  <a:fillRect l="-1500" t="-2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 Math" pitchFamily="18" charset="0"/>
                <a:ea typeface="Cambria Math" pitchFamily="18" charset="0"/>
              </a:rPr>
              <a:t>Estimating Parameter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477519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333" dirty="0" smtClean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</a:rPr>
                  <a:t>The log-likelihood function can be formulated by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>
                          <a:solidFill>
                            <a:schemeClr val="tx1"/>
                          </a:solidFill>
                          <a:latin typeface="Cambria Math"/>
                        </a:rPr>
                        <m:t>𝓁</m:t>
                      </m:r>
                      <m:d>
                        <m:dPr>
                          <m:ctrlPr>
                            <a:rPr lang="en-US" sz="26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</m:e>
                      </m:d>
                      <m:r>
                        <m:rPr>
                          <m:aln/>
                        </m:rPr>
                        <a:rPr lang="en-US" sz="2667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6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6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6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667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67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26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667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1−</m:t>
                                      </m:r>
                                      <m: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67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667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6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6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6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667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667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d>
                                            <m:dPr>
                                              <m:begChr m:val=""/>
                                              <m:endChr m:val=""/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667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667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  <m:t>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667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26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667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d>
                                            <m:dPr>
                                              <m:begChr m:val=""/>
                                              <m:endChr m:val=""/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667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667" b="1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  <m:t>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667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26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2667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6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6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6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6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𝑝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r>
                                <a:rPr lang="en-US" sz="26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667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1+</m:t>
                                      </m:r>
                                      <m:func>
                                        <m:func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667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nary>
                                                <m:naryPr>
                                                  <m:chr m:val="∑"/>
                                                  <m:limLoc m:val="undOvr"/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=0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𝑝</m:t>
                                                  </m:r>
                                                </m:sup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667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667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  <m:t>𝛽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667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667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667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667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  <m:t>𝑖𝑗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nary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667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3333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marL="0" indent="0">
                  <a:buNone/>
                </a:pPr>
                <a:endParaRPr lang="en-US" sz="3333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4775199"/>
              </a:xfrm>
              <a:blipFill rotWithShape="0">
                <a:blip r:embed="rId2"/>
                <a:stretch>
                  <a:fillRect l="-1500" t="-2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85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12397"/>
            <a:ext cx="9601200" cy="1069940"/>
          </a:xfrm>
        </p:spPr>
        <p:txBody>
          <a:bodyPr/>
          <a:lstStyle/>
          <a:p>
            <a:r>
              <a:rPr lang="en-US" dirty="0" err="1"/>
              <a:t>Mengimpor</a:t>
            </a:r>
            <a:r>
              <a:rPr lang="en-US" dirty="0"/>
              <a:t> Data </a:t>
            </a:r>
            <a:r>
              <a:rPr lang="en-US" dirty="0" err="1"/>
              <a:t>Ke</a:t>
            </a:r>
            <a:r>
              <a:rPr lang="en-US" dirty="0"/>
              <a:t> R#1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068973"/>
            <a:ext cx="36760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View(power)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899970"/>
            <a:ext cx="10032999" cy="484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3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 Math" pitchFamily="18" charset="0"/>
                <a:ea typeface="Cambria Math" pitchFamily="18" charset="0"/>
              </a:rPr>
              <a:t>Estimating Parameter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477519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𝓁</m:t>
                      </m:r>
                      <m:d>
                        <m:dPr>
                          <m:ctrlPr>
                            <a:rPr lang="en-US" sz="26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</m:e>
                      </m:d>
                      <m:r>
                        <m:rPr>
                          <m:aln/>
                        </m:rPr>
                        <a:rPr lang="en-US" sz="2667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6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6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6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6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𝑝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r>
                                <a:rPr lang="en-US" sz="26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667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1+</m:t>
                                      </m:r>
                                      <m:func>
                                        <m:func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667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nary>
                                                <m:naryPr>
                                                  <m:chr m:val="∑"/>
                                                  <m:limLoc m:val="undOvr"/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=0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𝑝</m:t>
                                                  </m:r>
                                                </m:sup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667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667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  <m:t>𝛽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667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667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667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667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  <m:t>𝑖𝑗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nary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667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3333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marL="0" indent="0">
                  <a:buNone/>
                </a:pPr>
                <a:endParaRPr lang="en-US" sz="3333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4775199"/>
              </a:xfrm>
              <a:blipFill rotWithShape="0">
                <a:blip r:embed="rId2"/>
                <a:stretch>
                  <a:fillRect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26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 Math" pitchFamily="18" charset="0"/>
                <a:ea typeface="Cambria Math" pitchFamily="18" charset="0"/>
              </a:rPr>
              <a:t>Estimating Parameter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477519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𝓁</m:t>
                      </m:r>
                      <m:d>
                        <m:dPr>
                          <m:ctrlPr>
                            <a:rPr lang="en-US" sz="26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67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</m:e>
                      </m:d>
                      <m:r>
                        <m:rPr>
                          <m:aln/>
                        </m:rPr>
                        <a:rPr lang="en-US" sz="2667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6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6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6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6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𝑝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r>
                                <a:rPr lang="en-US" sz="26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667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667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1+</m:t>
                                      </m:r>
                                      <m:func>
                                        <m:func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667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nary>
                                                <m:naryPr>
                                                  <m:chr m:val="∑"/>
                                                  <m:limLoc m:val="undOvr"/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=0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𝑝</m:t>
                                                  </m:r>
                                                </m:sup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667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667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  <m:t>𝛽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667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667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667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667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  <m:t>𝑖𝑗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nary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667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3333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marL="0" indent="0">
                  <a:buNone/>
                </a:pPr>
                <a:endParaRPr lang="en-US" sz="3333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4775199"/>
              </a:xfrm>
              <a:blipFill rotWithShape="0">
                <a:blip r:embed="rId2"/>
                <a:stretch>
                  <a:fillRect t="-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xplosion 1 3"/>
          <p:cNvSpPr/>
          <p:nvPr/>
        </p:nvSpPr>
        <p:spPr>
          <a:xfrm rot="20193825">
            <a:off x="-488640" y="3552448"/>
            <a:ext cx="4876800" cy="2641600"/>
          </a:xfrm>
          <a:prstGeom prst="irregularSeal1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>
                <a:solidFill>
                  <a:schemeClr val="tx1"/>
                </a:solidFill>
              </a:rPr>
              <a:t>Bad News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4000" y="4571087"/>
            <a:ext cx="78232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Cambria Math" pitchFamily="18" charset="0"/>
                <a:ea typeface="Cambria Math" pitchFamily="18" charset="0"/>
              </a:rPr>
              <a:t>There’s no closed-form can solve this maximization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360934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52431"/>
            <a:ext cx="9601200" cy="106994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mbria Math" pitchFamily="18" charset="0"/>
                <a:ea typeface="Cambria Math" pitchFamily="18" charset="0"/>
              </a:rPr>
              <a:t>Stochastic Gradient Descent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775199"/>
          </a:xfrm>
        </p:spPr>
        <p:txBody>
          <a:bodyPr>
            <a:noAutofit/>
          </a:bodyPr>
          <a:lstStyle/>
          <a:p>
            <a:r>
              <a:rPr lang="en-US" sz="3333" dirty="0">
                <a:latin typeface="Cambria Math" pitchFamily="18" charset="0"/>
                <a:ea typeface="Cambria Math" pitchFamily="18" charset="0"/>
              </a:rPr>
              <a:t>Stochastic Gradient Descent </a:t>
            </a:r>
            <a:r>
              <a:rPr lang="en-US" sz="3333" dirty="0">
                <a:latin typeface="Cambria Math" pitchFamily="18" charset="0"/>
                <a:ea typeface="Cambria Math" pitchFamily="18" charset="0"/>
                <a:sym typeface="Wingdings" pitchFamily="2" charset="2"/>
              </a:rPr>
              <a:t> Minimization Problem</a:t>
            </a:r>
          </a:p>
          <a:p>
            <a:r>
              <a:rPr lang="en-US" sz="3333" dirty="0">
                <a:latin typeface="Cambria Math" pitchFamily="18" charset="0"/>
                <a:ea typeface="Cambria Math" pitchFamily="18" charset="0"/>
                <a:sym typeface="Wingdings" pitchFamily="2" charset="2"/>
              </a:rPr>
              <a:t>We </a:t>
            </a:r>
            <a:r>
              <a:rPr lang="en-US" sz="3333" dirty="0" smtClean="0">
                <a:latin typeface="Cambria Math" pitchFamily="18" charset="0"/>
                <a:ea typeface="Cambria Math" pitchFamily="18" charset="0"/>
                <a:sym typeface="Wingdings" pitchFamily="2" charset="2"/>
              </a:rPr>
              <a:t>want </a:t>
            </a:r>
            <a:r>
              <a:rPr lang="en-US" sz="3333" dirty="0">
                <a:latin typeface="Cambria Math" pitchFamily="18" charset="0"/>
                <a:ea typeface="Cambria Math" pitchFamily="18" charset="0"/>
                <a:sym typeface="Wingdings" pitchFamily="2" charset="2"/>
              </a:rPr>
              <a:t>to maximize the likelihood function</a:t>
            </a:r>
          </a:p>
        </p:txBody>
      </p:sp>
      <p:pic>
        <p:nvPicPr>
          <p:cNvPr id="1026" name="Picture 2" descr="http://www.weibull.com/hotwire/issue148/ht148-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124200"/>
            <a:ext cx="3535397" cy="339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283200" y="3225801"/>
                <a:ext cx="6096000" cy="321235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  <a:latin typeface="Cambria Math"/>
                        </a:rPr>
                        <m:t>Negative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  <a:latin typeface="Cambria Math"/>
                        </a:rPr>
                        <m:t>Log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400" smtClean="0">
                          <a:solidFill>
                            <a:schemeClr val="tx1"/>
                          </a:solidFill>
                          <a:latin typeface="Cambria Math"/>
                        </a:rPr>
                        <m:t>Likelihood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=−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𝓁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</m:e>
                      </m:d>
                      <m:r>
                        <m:rPr>
                          <m:aln/>
                        </m:rP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1+</m:t>
                                      </m:r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nary>
                                                <m:naryPr>
                                                  <m:chr m:val="∑"/>
                                                  <m:limLoc m:val="undOvr"/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=0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𝑝</m:t>
                                                  </m:r>
                                                </m:sup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  <m:t>𝛽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  <m:t>𝑖𝑗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nary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𝑝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00" y="3225801"/>
                <a:ext cx="6096000" cy="32123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96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 Math" pitchFamily="18" charset="0"/>
                <a:ea typeface="Cambria Math" pitchFamily="18" charset="0"/>
              </a:rPr>
              <a:t>Stochastic 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4775199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  <a:sym typeface="Wingdings" pitchFamily="2" charset="2"/>
                  </a:rPr>
                  <a:t>Initialize a learning rate and random small parameter value of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  <a:sym typeface="Wingdings" pitchFamily="2" charset="2"/>
                      </a:rPr>
                      <m:t>𝜷</m:t>
                    </m:r>
                  </m:oMath>
                </a14:m>
                <a:endParaRPr lang="en-US" sz="32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  <a:sym typeface="Wingdings" pitchFamily="2" charset="2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  <a:sym typeface="Wingdings" pitchFamily="2" charset="2"/>
                  </a:rPr>
                  <a:t>Update Rule:</a:t>
                </a:r>
              </a:p>
              <a:p>
                <a:pPr marL="60958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  <a:sym typeface="Wingdings" pitchFamily="2" charset="2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  <a:sym typeface="Wingdings" pitchFamily="2" charset="2"/>
                            </a:rPr>
                            <m:t>+1)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  <a:sym typeface="Wingdings" pitchFamily="2" charset="2"/>
                        </a:rPr>
                        <m:t>←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  <a:sym typeface="Wingdings" pitchFamily="2" charset="2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  <a:sym typeface="Wingdings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  <a:sym typeface="Wingdings" pitchFamily="2" charset="2"/>
                        </a:rPr>
                        <m:t>−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sym typeface="Wingdings" pitchFamily="2" charset="2"/>
                        </a:rPr>
                        <m:t>∆</m:t>
                      </m:r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𝜷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  <a:sym typeface="Wingdings" pitchFamily="2" charset="2"/>
                </a:endParaRPr>
              </a:p>
              <a:p>
                <a:pPr marL="6351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m:rPr>
                          <m:aln/>
                        </m:rP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𝓁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3200" i="1" dirty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𝓁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  <a:sym typeface="Wingdings" pitchFamily="2" charset="2"/>
                  </a:rPr>
                  <a:t>Gradient: </a:t>
                </a:r>
              </a:p>
              <a:p>
                <a:pPr marL="60958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sym typeface="Wingdings" pitchFamily="2" charset="2"/>
                            </a:rPr>
                            <m:t>𝛻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𝓁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</m:e>
                      </m:d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𝓁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𝜷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𝓁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𝜷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,…,</m:t>
                              </m:r>
                              <m:f>
                                <m:f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𝓁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𝜷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4775199"/>
              </a:xfrm>
              <a:blipFill rotWithShape="0">
                <a:blip r:embed="rId2"/>
                <a:stretch>
                  <a:fillRect l="-1278" t="-2682"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s://lh6.googleusercontent.com/h87rcYuUMrTbqUoVT7yr1mCasoUT36nRiksmbi3iVQhSbWyeKGk0_1yWH-HAgtW_WCfVl7_qIA027UDeGs0BpSC49GuubiiaXELdHu93-e-6HhG6Iu84V-3TBNxng5Mw4Vi8RsCuQ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107" y="2567651"/>
            <a:ext cx="2915704" cy="357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68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 Math" pitchFamily="18" charset="0"/>
                <a:ea typeface="Cambria Math" pitchFamily="18" charset="0"/>
              </a:rPr>
              <a:t>Stochastic 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4775199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 smtClean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  <a:sym typeface="Wingdings" pitchFamily="2" charset="2"/>
                  </a:rPr>
                  <a:t>Initialize a learning rate and random small parameter value of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  <a:sym typeface="Wingdings" pitchFamily="2" charset="2"/>
                      </a:rPr>
                      <m:t>𝜷</m:t>
                    </m:r>
                  </m:oMath>
                </a14:m>
                <a:endParaRPr lang="en-US" sz="32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  <a:sym typeface="Wingdings" pitchFamily="2" charset="2"/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  <a:sym typeface="Wingdings" pitchFamily="2" charset="2"/>
                  </a:rPr>
                  <a:t>Update Rule:</a:t>
                </a:r>
              </a:p>
              <a:p>
                <a:pPr marL="60958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  <a:sym typeface="Wingdings" pitchFamily="2" charset="2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  <a:sym typeface="Wingdings" pitchFamily="2" charset="2"/>
                            </a:rPr>
                            <m:t>+1)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  <a:sym typeface="Wingdings" pitchFamily="2" charset="2"/>
                        </a:rPr>
                        <m:t>←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  <a:sym typeface="Wingdings" pitchFamily="2" charset="2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itchFamily="18" charset="0"/>
                              <a:sym typeface="Wingdings" pitchFamily="2" charset="2"/>
                            </a:rPr>
                            <m:t>)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  <a:sym typeface="Wingdings" pitchFamily="2" charset="2"/>
                        </a:rPr>
                        <m:t>−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sym typeface="Wingdings" pitchFamily="2" charset="2"/>
                        </a:rPr>
                        <m:t>∆</m:t>
                      </m:r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𝜷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  <a:sym typeface="Wingdings" pitchFamily="2" charset="2"/>
                </a:endParaRPr>
              </a:p>
              <a:p>
                <a:pPr marL="6351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m:rPr>
                          <m:aln/>
                        </m:rP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𝓁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3200" i="1" dirty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𝓁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  <a:sym typeface="Wingdings" pitchFamily="2" charset="2"/>
                  </a:rPr>
                  <a:t>Gradient: </a:t>
                </a:r>
              </a:p>
              <a:p>
                <a:pPr marL="60958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sym typeface="Wingdings" pitchFamily="2" charset="2"/>
                            </a:rPr>
                            <m:t>𝛻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𝓁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𝜷</m:t>
                          </m:r>
                        </m:e>
                      </m:d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𝓁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𝜷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𝓁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𝜷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,…,</m:t>
                              </m:r>
                              <m:f>
                                <m:fPr>
                                  <m:ctrlP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𝓁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𝜷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4775199"/>
              </a:xfrm>
              <a:blipFill rotWithShape="0">
                <a:blip r:embed="rId2"/>
                <a:stretch>
                  <a:fillRect l="-1278" t="-2682"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endCxn id="8" idx="0"/>
          </p:cNvCxnSpPr>
          <p:nvPr/>
        </p:nvCxnSpPr>
        <p:spPr>
          <a:xfrm>
            <a:off x="5689600" y="4266453"/>
            <a:ext cx="4978400" cy="48334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47200" y="4749801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itchFamily="18" charset="0"/>
                <a:ea typeface="Cambria Math" pitchFamily="18" charset="0"/>
              </a:rPr>
              <a:t>Learning Rate</a:t>
            </a:r>
          </a:p>
        </p:txBody>
      </p:sp>
    </p:spTree>
    <p:extLst>
      <p:ext uri="{BB962C8B-B14F-4D97-AF65-F5344CB8AC3E}">
        <p14:creationId xmlns:p14="http://schemas.microsoft.com/office/powerpoint/2010/main" val="351761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 Math" pitchFamily="18" charset="0"/>
                <a:ea typeface="Cambria Math" pitchFamily="18" charset="0"/>
              </a:rPr>
              <a:t>Stochastic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77519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733" b="1" dirty="0">
              <a:solidFill>
                <a:schemeClr val="bg1"/>
              </a:solidFill>
              <a:latin typeface="Cambria Math" pitchFamily="18" charset="0"/>
              <a:ea typeface="Cambria Math" pitchFamily="18" charset="0"/>
              <a:sym typeface="Wingdings" pitchFamily="2" charset="2"/>
            </a:endParaRPr>
          </a:p>
        </p:txBody>
      </p:sp>
      <p:pic>
        <p:nvPicPr>
          <p:cNvPr id="2051" name="Picture 3" descr="https://lh4.googleusercontent.com/l6B9ceBmglpz8TWZR3AJadQ7tlbicb7zCiHB9qspH8iThSd2U2w3-DguyiPxOR5ieJuISiUfR0UGzm907Q0Ujxq2l2IFJqYFB42XE4TrMDWxlBN4pimr1nXIJRLBkWbgrSjwCopSQLU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848411"/>
            <a:ext cx="5367120" cy="40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6.googleusercontent.com/RcrTmHfwnqavRHgfNzv0MAdH4z6eutRk41673GGFX_Ev52EBk22InVxM1TsoVXAlEdvPyJqonY2o2FeyAh7BsMDwVy8nhBtV9LLEKuTXTHB3ZWGmuaU-4y6AB3UiuNvytWGN7h8z1Sc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1848411"/>
            <a:ext cx="5367119" cy="40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80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 Math" pitchFamily="18" charset="0"/>
                <a:ea typeface="Cambria Math" pitchFamily="18" charset="0"/>
              </a:rPr>
              <a:t>Stochastic 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1379200" cy="477519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𝓁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𝜷</m:t>
                              </m:r>
                            </m:e>
                          </m:d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aln/>
                        </m:rPr>
                        <a:rPr lang="en-US" sz="320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undOvr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=0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𝑝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d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en-US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20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1+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3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exp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sz="32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nary>
                                                        <m:naryPr>
                                                          <m:chr m:val="∑"/>
                                                          <m:limLoc m:val="undOvr"/>
                                                          <m:ctrlPr>
                                                            <a:rPr lang="en-US" sz="3200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naryPr>
                                                        <m:sub>
                                                          <m:r>
                                                            <a:rPr lang="en-US" sz="3200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en-US" sz="3200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/>
                                                            </a:rPr>
                                                            <m:t>=0</m:t>
                                                          </m:r>
                                                        </m:sub>
                                                        <m:sup>
                                                          <m:r>
                                                            <a:rPr lang="en-US" sz="3200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/>
                                                            </a:rPr>
                                                            <m:t>𝑝</m:t>
                                                          </m:r>
                                                        </m:sup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3200" i="1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3200" i="1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/>
                                                                </a:rPr>
                                                                <m:t>𝛽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3200" i="1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3200" i="1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3200" i="1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3200" i="1">
                                                                  <a:solidFill>
                                                                    <a:schemeClr val="tx1"/>
                                                                  </a:solidFill>
                                                                  <a:latin typeface="Cambria Math"/>
                                                                </a:rPr>
                                                                <m:t>𝑖𝑗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nary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d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undOvr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=0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𝑝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undOvr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=0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3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𝑝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=1|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𝜷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1379200" cy="477519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2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 Math" pitchFamily="18" charset="0"/>
                <a:ea typeface="Cambria Math" pitchFamily="18" charset="0"/>
              </a:rPr>
              <a:t>Stochastic 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477519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𝓁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𝜷</m:t>
                              </m:r>
                            </m:e>
                          </m:d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m:rPr>
                          <m:aln/>
                        </m:rPr>
                        <a:rPr lang="en-US" sz="320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=1|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𝜷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𝓁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𝜷</m:t>
                              </m:r>
                            </m:e>
                          </m:d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m:rPr>
                          <m:aln/>
                        </m:rPr>
                        <a:rPr lang="en-US" sz="320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=1|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𝜷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  <a:sym typeface="Wingdings" pitchFamily="2" charset="2"/>
                        </a:rPr>
                        <m:t>⋮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𝓁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𝜷</m:t>
                              </m:r>
                            </m:e>
                          </m:d>
                        </m:num>
                        <m:den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m:rPr>
                          <m:aln/>
                        </m:rPr>
                        <a:rPr lang="en-US" sz="320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=1|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𝜷</m:t>
                              </m:r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4775199"/>
              </a:xfrm>
              <a:blipFill rotWithShape="0">
                <a:blip r:embed="rId2"/>
                <a:stretch>
                  <a:fillRect t="-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36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 Math" pitchFamily="18" charset="0"/>
                <a:ea typeface="Cambria Math" pitchFamily="18" charset="0"/>
              </a:rPr>
              <a:t>Stochastic 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4775199"/>
              </a:xfrm>
            </p:spPr>
            <p:txBody>
              <a:bodyPr>
                <a:noAutofit/>
              </a:bodyPr>
              <a:lstStyle/>
              <a:p>
                <a:r>
                  <a:rPr lang="en-US" sz="2667" dirty="0" smtClean="0">
                    <a:solidFill>
                      <a:schemeClr val="tx1"/>
                    </a:solidFill>
                    <a:latin typeface="Cambria Math"/>
                    <a:ea typeface="Cambria Math" pitchFamily="18" charset="0"/>
                    <a:sym typeface="Wingdings" pitchFamily="2" charset="2"/>
                  </a:rPr>
                  <a:t>Update Rule:</a:t>
                </a:r>
                <a:endParaRPr lang="en-US" sz="2400" dirty="0">
                  <a:solidFill>
                    <a:schemeClr val="tx1"/>
                  </a:solidFill>
                  <a:latin typeface="Cambria Math"/>
                  <a:ea typeface="Cambria Math" pitchFamily="18" charset="0"/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  <a:sym typeface="Wingdings" pitchFamily="2" charset="2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  <a:sym typeface="Wingdings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+1)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+1)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  <a:sym typeface="Wingdings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sym typeface="Wingdings" pitchFamily="2" charset="2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+1)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sym typeface="Wingdings" pitchFamily="2" charset="2"/>
                        </a:rPr>
                        <m:t>←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  <a:sym typeface="Wingdings" pitchFamily="2" charset="2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  <a:sym typeface="Wingdings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  <a:sym typeface="Wingdings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sym typeface="Wingdings" pitchFamily="2" charset="2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  <a:sym typeface="Wingdings" pitchFamily="2" charset="2"/>
                        </a:rPr>
                        <m:t>+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𝜂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  <a:sym typeface="Wingdings" pitchFamily="2" charset="2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  <a:sym typeface="Wingdings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𝑃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=1|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  <a:sym typeface="Wingdings" pitchFamily="2" charset="2"/>
                                                    </a:rPr>
                                                    <m:t>𝜷</m:t>
                                                  </m:r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n-US" sz="2400" b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itchFamily="18" charset="0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400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m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𝑃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=1|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  <a:sym typeface="Wingdings" pitchFamily="2" charset="2"/>
                                                    </a:rPr>
                                                    <m:t>𝜷</m:t>
                                                  </m:r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n-US" sz="2400" b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itchFamily="18" charset="0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400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  <a:sym typeface="Wingdings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sym typeface="Wingdings" pitchFamily="2" charset="2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limLoc m:val="undOvr"/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𝑖𝑝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𝑃</m:t>
                                              </m:r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=1|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  <a:sym typeface="Wingdings" pitchFamily="2" charset="2"/>
                                                    </a:rPr>
                                                    <m:t>𝜷</m:t>
                                                  </m:r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n-US" sz="2400" b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itchFamily="18" charset="0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400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733" b="1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  <a:sym typeface="Wingdings" pitchFamily="2" charset="2"/>
                </a:endParaRPr>
              </a:p>
              <a:p>
                <a:endParaRPr lang="en-US" sz="3333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4775199"/>
              </a:xfrm>
              <a:blipFill rotWithShape="0">
                <a:blip r:embed="rId2"/>
                <a:stretch>
                  <a:fillRect l="-944" t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9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 Math" pitchFamily="18" charset="0"/>
                <a:ea typeface="Cambria Math" pitchFamily="18" charset="0"/>
              </a:rPr>
              <a:t>Stochastic 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477519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667" dirty="0" smtClean="0">
                    <a:solidFill>
                      <a:schemeClr val="tx1"/>
                    </a:solidFill>
                    <a:latin typeface="Cambria Math"/>
                    <a:ea typeface="Cambria Math" pitchFamily="18" charset="0"/>
                    <a:sym typeface="Wingdings" pitchFamily="2" charset="2"/>
                  </a:rPr>
                  <a:t>For each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67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67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667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67" dirty="0">
                    <a:solidFill>
                      <a:schemeClr val="tx1"/>
                    </a:solidFill>
                    <a:latin typeface="Cambria Math"/>
                    <a:ea typeface="Cambria Math" pitchFamily="18" charset="0"/>
                    <a:sym typeface="Wingdings" pitchFamily="2" charset="2"/>
                  </a:rPr>
                  <a:t>: Update </a:t>
                </a:r>
                <a14:m>
                  <m:oMath xmlns:m="http://schemas.openxmlformats.org/officeDocument/2006/math">
                    <m:r>
                      <a:rPr lang="en-US" sz="2667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  <a:sym typeface="Wingdings" pitchFamily="2" charset="2"/>
                      </a:rPr>
                      <m:t>𝜷</m:t>
                    </m:r>
                  </m:oMath>
                </a14:m>
                <a:endParaRPr lang="en-US" sz="2667" b="1" dirty="0">
                  <a:solidFill>
                    <a:schemeClr val="tx1"/>
                  </a:solidFill>
                  <a:latin typeface="Cambria Math"/>
                  <a:ea typeface="Cambria Math"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sz="2400" b="1" dirty="0">
                  <a:solidFill>
                    <a:schemeClr val="tx1"/>
                  </a:solidFill>
                  <a:latin typeface="Cambria Math"/>
                  <a:ea typeface="Cambria Math" pitchFamily="18" charset="0"/>
                  <a:sym typeface="Wingdings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6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  <a:sym typeface="Wingdings" pitchFamily="2" charset="2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667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  <a:sym typeface="Wingdings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+1)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+1)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667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  <a:sym typeface="Wingdings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sym typeface="Wingdings" pitchFamily="2" charset="2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+1)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667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  <a:sym typeface="Wingdings" pitchFamily="2" charset="2"/>
                        </a:rPr>
                        <m:t>←</m:t>
                      </m:r>
                      <m:d>
                        <m:dPr>
                          <m:ctrlPr>
                            <a:rPr lang="en-US" sz="26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  <a:sym typeface="Wingdings" pitchFamily="2" charset="2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667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  <a:sym typeface="Wingdings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667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  <a:sym typeface="Wingdings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sym typeface="Wingdings" pitchFamily="2" charset="2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itchFamily="18" charset="0"/>
                                                  <a:sym typeface="Wingdings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sym typeface="Wingdings" pitchFamily="2" charset="2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  <a:sym typeface="Wingdings" pitchFamily="2" charset="2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667" i="1">
                          <a:solidFill>
                            <a:schemeClr val="tx1"/>
                          </a:solidFill>
                          <a:latin typeface="Cambria Math"/>
                          <a:ea typeface="Cambria Math" pitchFamily="18" charset="0"/>
                          <a:sym typeface="Wingdings" pitchFamily="2" charset="2"/>
                        </a:rPr>
                        <m:t>+</m:t>
                      </m:r>
                      <m:r>
                        <a:rPr lang="en-US" sz="2667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𝜂</m:t>
                      </m:r>
                      <m:d>
                        <m:dPr>
                          <m:ctrlPr>
                            <a:rPr lang="en-US" sz="26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6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  <a:sym typeface="Wingdings" pitchFamily="2" charset="2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667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  <a:sym typeface="Wingdings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𝑃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=1|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667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667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  <a:sym typeface="Wingdings" pitchFamily="2" charset="2"/>
                                                    </a:rPr>
                                                    <m:t>𝜷</m:t>
                                                  </m:r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n-US" sz="2667" b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itchFamily="18" charset="0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667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𝑃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=1|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667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667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  <a:sym typeface="Wingdings" pitchFamily="2" charset="2"/>
                                                    </a:rPr>
                                                    <m:t>𝜷</m:t>
                                                  </m:r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n-US" sz="2667" b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itchFamily="18" charset="0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667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667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itchFamily="18" charset="0"/>
                                        <a:sym typeface="Wingdings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6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  <a:sym typeface="Wingdings" pitchFamily="2" charset="2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𝑖𝑝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667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𝑃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=1|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667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667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667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/>
                                                      <a:sym typeface="Wingdings" pitchFamily="2" charset="2"/>
                                                    </a:rPr>
                                                    <m:t>𝜷</m:t>
                                                  </m:r>
                                                  <m:r>
                                                    <m:rPr>
                                                      <m:nor/>
                                                    </m:rPr>
                                                    <a:rPr lang="en-US" sz="2667" b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itchFamily="18" charset="0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667" i="1" dirty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sz="2667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/>
                                                      <a:ea typeface="Cambria Math" pitchFamily="18" charset="0"/>
                                                      <a:sym typeface="Wingdings" pitchFamily="2" charset="2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667" b="1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sz="2667" dirty="0">
                  <a:solidFill>
                    <a:schemeClr val="tx1"/>
                  </a:solidFill>
                  <a:latin typeface="Cambria Math"/>
                  <a:ea typeface="Cambria Math" pitchFamily="18" charset="0"/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US" sz="2667" dirty="0">
                    <a:solidFill>
                      <a:schemeClr val="tx1"/>
                    </a:solidFill>
                    <a:latin typeface="Cambria Math"/>
                    <a:ea typeface="Cambria Math" pitchFamily="18" charset="0"/>
                    <a:sym typeface="Wingdings" pitchFamily="2" charset="2"/>
                  </a:rPr>
                  <a:t>Do until converge: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67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2667" b="1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  <m:t>𝜷</m:t>
                        </m:r>
                      </m:e>
                      <m:sup>
                        <m:r>
                          <a:rPr lang="en-US" sz="2667" i="1">
                            <a:solidFill>
                              <a:schemeClr val="tx1"/>
                            </a:solidFill>
                            <a:latin typeface="Cambria Math"/>
                            <a:ea typeface="Cambria Math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lang="en-US" sz="2667" i="1">
                            <a:solidFill>
                              <a:schemeClr val="tx1"/>
                            </a:solidFill>
                            <a:latin typeface="Cambria Math"/>
                            <a:ea typeface="Cambria Math" pitchFamily="18" charset="0"/>
                            <a:sym typeface="Wingdings" pitchFamily="2" charset="2"/>
                          </a:rPr>
                          <m:t>𝑡</m:t>
                        </m:r>
                        <m:r>
                          <a:rPr lang="en-US" sz="2667" i="1">
                            <a:solidFill>
                              <a:schemeClr val="tx1"/>
                            </a:solidFill>
                            <a:latin typeface="Cambria Math"/>
                            <a:ea typeface="Cambria Math" pitchFamily="18" charset="0"/>
                            <a:sym typeface="Wingdings" pitchFamily="2" charset="2"/>
                          </a:rPr>
                          <m:t>+1)</m:t>
                        </m:r>
                      </m:sup>
                    </m:sSup>
                    <m:r>
                      <a:rPr lang="en-US" sz="2667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  <a:sym typeface="Wingdings" pitchFamily="2" charset="2"/>
                      </a:rPr>
                      <m:t>−</m:t>
                    </m:r>
                    <m:sSup>
                      <m:sSupPr>
                        <m:ctrlPr>
                          <a:rPr lang="en-US" sz="2667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2667" b="1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  <m:t>𝜷</m:t>
                        </m:r>
                      </m:e>
                      <m:sup>
                        <m:d>
                          <m:dPr>
                            <m:ctrlPr>
                              <a:rPr lang="en-US" sz="2667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sz="2667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 pitchFamily="18" charset="0"/>
                                <a:sym typeface="Wingdings" pitchFamily="2" charset="2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667" b="1" i="1">
                        <a:solidFill>
                          <a:schemeClr val="tx1"/>
                        </a:solidFill>
                        <a:latin typeface="Cambria Math"/>
                        <a:ea typeface="Cambria Math" pitchFamily="18" charset="0"/>
                        <a:sym typeface="Wingdings" pitchFamily="2" charset="2"/>
                      </a:rPr>
                      <m:t>≈</m:t>
                    </m:r>
                    <m:r>
                      <a:rPr lang="en-US" sz="2667" b="1" i="1">
                        <a:solidFill>
                          <a:schemeClr val="tx1"/>
                        </a:solidFill>
                        <a:latin typeface="Cambria Math"/>
                        <a:ea typeface="Cambria Math" pitchFamily="18" charset="0"/>
                        <a:sym typeface="Wingdings" pitchFamily="2" charset="2"/>
                      </a:rPr>
                      <m:t>𝟎</m:t>
                    </m:r>
                  </m:oMath>
                </a14:m>
                <a:r>
                  <a:rPr lang="en-US" sz="2667" b="1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  <a:sym typeface="Wingdings" pitchFamily="2" charset="2"/>
                  </a:rPr>
                  <a:t> </a:t>
                </a:r>
                <a:r>
                  <a:rPr lang="en-US" sz="2667" dirty="0">
                    <a:solidFill>
                      <a:schemeClr val="tx1"/>
                    </a:solidFill>
                    <a:latin typeface="Cambria Math" pitchFamily="18" charset="0"/>
                    <a:ea typeface="Cambria Math" pitchFamily="18" charset="0"/>
                    <a:sym typeface="Wingdings" pitchFamily="2" charset="2"/>
                  </a:rPr>
                  <a:t>or   epoch</a:t>
                </a:r>
                <a:endParaRPr lang="en-US" sz="3733" b="1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4775199"/>
              </a:xfrm>
              <a:blipFill rotWithShape="0">
                <a:blip r:embed="rId2"/>
                <a:stretch>
                  <a:fillRect l="-1056" t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12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shed Metal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een brushed metal presentation (widescreen).potx" id="{C4E52658-42BB-4751-AD45-DBF99E6546BE}" vid="{DAEF9E1A-844D-45D9-BB7C-945DFF722FA1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 brushed metal presentation (widescreen)</Template>
  <TotalTime>2415</TotalTime>
  <Words>3293</Words>
  <Application>Microsoft Office PowerPoint</Application>
  <PresentationFormat>Widescreen</PresentationFormat>
  <Paragraphs>638</Paragraphs>
  <Slides>138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4" baseType="lpstr">
      <vt:lpstr>Arial</vt:lpstr>
      <vt:lpstr>Cambria Math</vt:lpstr>
      <vt:lpstr>Georgia</vt:lpstr>
      <vt:lpstr>Lucida Console</vt:lpstr>
      <vt:lpstr>Wingdings</vt:lpstr>
      <vt:lpstr>Brushed Metal 16x9</vt:lpstr>
      <vt:lpstr>Jatim Camp#4</vt:lpstr>
      <vt:lpstr>Profile</vt:lpstr>
      <vt:lpstr>Outline</vt:lpstr>
      <vt:lpstr>PowerPoint Presentation</vt:lpstr>
      <vt:lpstr>Sebelum Dimulai</vt:lpstr>
      <vt:lpstr>PowerPoint Presentation</vt:lpstr>
      <vt:lpstr>Melihat Directory</vt:lpstr>
      <vt:lpstr>Mengimpor Data Ke R#1</vt:lpstr>
      <vt:lpstr>Mengimpor Data Ke R#1</vt:lpstr>
      <vt:lpstr>PowerPoint Presentation</vt:lpstr>
      <vt:lpstr>Mengimpor Data Ke R#2</vt:lpstr>
      <vt:lpstr>Mengimpor Data Ke R#2</vt:lpstr>
      <vt:lpstr>Crawling Data From Internet</vt:lpstr>
      <vt:lpstr>Contoh Mengambil Tweet dari Twitter</vt:lpstr>
      <vt:lpstr>Collect Tweet From Twitter</vt:lpstr>
      <vt:lpstr>PowerPoint Presentation</vt:lpstr>
      <vt:lpstr>Contoh Teks Analisis</vt:lpstr>
      <vt:lpstr>Cleaning &amp; Preparing Data</vt:lpstr>
      <vt:lpstr>Melihat Struktur Data Frame Power</vt:lpstr>
      <vt:lpstr>Menampilkan Beberapa Data Bagian Awal</vt:lpstr>
      <vt:lpstr>Menampilkan Beberapa Data Bagian Akhir</vt:lpstr>
      <vt:lpstr>Deskripsi Data Power</vt:lpstr>
      <vt:lpstr>Melihat Struktur Data Frame Telco</vt:lpstr>
      <vt:lpstr>Menampilkan Beberapa Data Bagian Awal</vt:lpstr>
      <vt:lpstr>PowerPoint Presentation</vt:lpstr>
      <vt:lpstr>Deskripsi Data Telco</vt:lpstr>
      <vt:lpstr>Cleaning &amp; Preparing Data</vt:lpstr>
      <vt:lpstr>Periksa Type Data pada Data Frame</vt:lpstr>
      <vt:lpstr>Data Power</vt:lpstr>
      <vt:lpstr>Data Power</vt:lpstr>
      <vt:lpstr>Data Telco</vt:lpstr>
      <vt:lpstr>Data Telco</vt:lpstr>
      <vt:lpstr>PowerPoint Presentation</vt:lpstr>
      <vt:lpstr>PowerPoint Presentation</vt:lpstr>
      <vt:lpstr>Missing Values</vt:lpstr>
      <vt:lpstr>Imputasi Dengan Median</vt:lpstr>
      <vt:lpstr>Missing Values Power</vt:lpstr>
      <vt:lpstr>Imputasi Missing Values Global_Active_Power</vt:lpstr>
      <vt:lpstr>Imputasi Missing Values Global_reactive_Power</vt:lpstr>
      <vt:lpstr>Imputasi Missing Values Global_voltage</vt:lpstr>
      <vt:lpstr>Imputasi Missing Values Global_Intensity</vt:lpstr>
      <vt:lpstr>Imputasi Missing Values Sub_metering_1</vt:lpstr>
      <vt:lpstr>Imputasi Missing Values Sub_metering_2</vt:lpstr>
      <vt:lpstr>Imputasi Missing Values Sub_metering_3</vt:lpstr>
      <vt:lpstr>Imputasi Missing Values Power</vt:lpstr>
      <vt:lpstr>Missing Values Telco</vt:lpstr>
      <vt:lpstr>Impute Missing Values Telco</vt:lpstr>
      <vt:lpstr>Data Reshaping</vt:lpstr>
      <vt:lpstr>Reshaping Data Telco</vt:lpstr>
      <vt:lpstr>Data Reshaping Power</vt:lpstr>
      <vt:lpstr>Data Reshaping Power</vt:lpstr>
      <vt:lpstr>Data Visualization</vt:lpstr>
      <vt:lpstr>Histogram</vt:lpstr>
      <vt:lpstr>Barplot</vt:lpstr>
      <vt:lpstr>Line Plots</vt:lpstr>
      <vt:lpstr>Pie Chart</vt:lpstr>
      <vt:lpstr>Box Plots</vt:lpstr>
      <vt:lpstr>Plot Korelasi</vt:lpstr>
      <vt:lpstr>Plot Bergerak</vt:lpstr>
      <vt:lpstr>Plot Bergerak</vt:lpstr>
      <vt:lpstr>Plot Bergerak</vt:lpstr>
      <vt:lpstr>Data Visualisasi Untuk Power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Visualisasi Telco</vt:lpstr>
      <vt:lpstr>Data Visualisasi Telco</vt:lpstr>
      <vt:lpstr>PowerPoint Presentation</vt:lpstr>
      <vt:lpstr>Data Visualisasi Telco</vt:lpstr>
      <vt:lpstr>PowerPoint Presentation</vt:lpstr>
      <vt:lpstr>Data Visualisasi Telco</vt:lpstr>
      <vt:lpstr>Data Visualisasi Telco</vt:lpstr>
      <vt:lpstr>Data Visualisasi Telco</vt:lpstr>
      <vt:lpstr>Kesimpulan Berdasarkan Visualisasi Telco</vt:lpstr>
      <vt:lpstr>Machine Learning</vt:lpstr>
      <vt:lpstr>PowerPoint Presentation</vt:lpstr>
      <vt:lpstr>The Logistic Model</vt:lpstr>
      <vt:lpstr>The Logistic Model</vt:lpstr>
      <vt:lpstr>The Logistic Model</vt:lpstr>
      <vt:lpstr>PowerPoint Presentation</vt:lpstr>
      <vt:lpstr>The Logistic Model</vt:lpstr>
      <vt:lpstr>The Logistic Model</vt:lpstr>
      <vt:lpstr>Multiple Logistic Regression</vt:lpstr>
      <vt:lpstr>Estimating Parameter</vt:lpstr>
      <vt:lpstr>Estimating Parameter</vt:lpstr>
      <vt:lpstr>Estimating Parameter</vt:lpstr>
      <vt:lpstr>Estimating Parameter</vt:lpstr>
      <vt:lpstr>Estimating Parameter</vt:lpstr>
      <vt:lpstr>Estimating Parameter</vt:lpstr>
      <vt:lpstr>Stochastic Gradient Descent</vt:lpstr>
      <vt:lpstr>Stochastic Gradient Descent</vt:lpstr>
      <vt:lpstr>Stochastic Gradient Descent</vt:lpstr>
      <vt:lpstr>Stochastic Gradient Descent</vt:lpstr>
      <vt:lpstr>Stochastic Gradient Descent</vt:lpstr>
      <vt:lpstr>Stochastic Gradient Descent</vt:lpstr>
      <vt:lpstr>Stochastic Gradient Descent</vt:lpstr>
      <vt:lpstr>Stochastic Gradient Descent</vt:lpstr>
      <vt:lpstr>SGD Algorithm</vt:lpstr>
      <vt:lpstr>Evaluation</vt:lpstr>
      <vt:lpstr>Model Performance</vt:lpstr>
      <vt:lpstr>Cross Validation</vt:lpstr>
      <vt:lpstr>PowerPoint Presentation</vt:lpstr>
      <vt:lpstr>Machine Learning Secara Singkat</vt:lpstr>
      <vt:lpstr>Hipotesis Testing</vt:lpstr>
      <vt:lpstr>Analytics power Metode Forecast</vt:lpstr>
      <vt:lpstr>PowerPoint Presentation</vt:lpstr>
      <vt:lpstr>Plot Hasil Forecast Power</vt:lpstr>
      <vt:lpstr>Analytic Telco Logistik Regression</vt:lpstr>
      <vt:lpstr>PowerPoint Presentation</vt:lpstr>
      <vt:lpstr>PowerPoint Presentation</vt:lpstr>
      <vt:lpstr>PowerPoint Presentation</vt:lpstr>
      <vt:lpstr>Cleaning the Categorical features </vt:lpstr>
      <vt:lpstr>Cleaning Categorical Feature</vt:lpstr>
      <vt:lpstr>Standardising Continuous features </vt:lpstr>
      <vt:lpstr>Standardizing</vt:lpstr>
      <vt:lpstr>Creating Derived Feature</vt:lpstr>
      <vt:lpstr>Creating derived features</vt:lpstr>
      <vt:lpstr>PowerPoint Presentation</vt:lpstr>
      <vt:lpstr>Creating dummy variables for factor variables </vt:lpstr>
      <vt:lpstr>PowerPoint Presentation</vt:lpstr>
      <vt:lpstr>Memerging Data Final </vt:lpstr>
      <vt:lpstr>Handling Imbalanced With Oversampling/Undersampling </vt:lpstr>
      <vt:lpstr>Oversampling Undersampling</vt:lpstr>
      <vt:lpstr>Splitting the data into train and validation set.</vt:lpstr>
      <vt:lpstr>Model 1</vt:lpstr>
      <vt:lpstr>PowerPoint Presentation</vt:lpstr>
      <vt:lpstr>Feature Selection</vt:lpstr>
      <vt:lpstr>Feature Selection</vt:lpstr>
      <vt:lpstr>Bentuk Model 2</vt:lpstr>
      <vt:lpstr>PowerPoint Presentation</vt:lpstr>
      <vt:lpstr>Bentuk Model 3</vt:lpstr>
      <vt:lpstr>PowerPoint Presentation</vt:lpstr>
      <vt:lpstr>PowerPoint Presentation</vt:lpstr>
      <vt:lpstr>Hitung Ketepatan Akurasi Dengan Model final /Model 3</vt:lpstr>
      <vt:lpstr>Confusion Matrix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Amri Muhaimin</dc:creator>
  <cp:lastModifiedBy>Amri Muhaimin</cp:lastModifiedBy>
  <cp:revision>96</cp:revision>
  <dcterms:created xsi:type="dcterms:W3CDTF">2019-04-24T00:34:55Z</dcterms:created>
  <dcterms:modified xsi:type="dcterms:W3CDTF">2019-04-26T18:27:02Z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